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5" r:id="rId1"/>
    <p:sldMasterId id="2147484577" r:id="rId2"/>
  </p:sldMasterIdLst>
  <p:notesMasterIdLst>
    <p:notesMasterId r:id="rId19"/>
  </p:notesMasterIdLst>
  <p:handoutMasterIdLst>
    <p:handoutMasterId r:id="rId20"/>
  </p:handoutMasterIdLst>
  <p:sldIdLst>
    <p:sldId id="1645" r:id="rId3"/>
    <p:sldId id="1641" r:id="rId4"/>
    <p:sldId id="1628" r:id="rId5"/>
    <p:sldId id="1630" r:id="rId6"/>
    <p:sldId id="1631" r:id="rId7"/>
    <p:sldId id="1632" r:id="rId8"/>
    <p:sldId id="1633" r:id="rId9"/>
    <p:sldId id="1634" r:id="rId10"/>
    <p:sldId id="1635" r:id="rId11"/>
    <p:sldId id="1639" r:id="rId12"/>
    <p:sldId id="1640" r:id="rId13"/>
    <p:sldId id="1636" r:id="rId14"/>
    <p:sldId id="1637" r:id="rId15"/>
    <p:sldId id="1642" r:id="rId16"/>
    <p:sldId id="1629" r:id="rId17"/>
    <p:sldId id="1638" r:id="rId18"/>
  </p:sldIdLst>
  <p:sldSz cx="9144000" cy="6858000" type="screen4x3"/>
  <p:notesSz cx="10234613" cy="70993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723" autoAdjust="0"/>
  </p:normalViewPr>
  <p:slideViewPr>
    <p:cSldViewPr>
      <p:cViewPr varScale="1">
        <p:scale>
          <a:sx n="64" d="100"/>
          <a:sy n="64" d="100"/>
        </p:scale>
        <p:origin x="1244" y="56"/>
      </p:cViewPr>
      <p:guideLst>
        <p:guide orient="horz" pos="2160"/>
        <p:guide pos="2880"/>
      </p:guideLst>
    </p:cSldViewPr>
  </p:slideViewPr>
  <p:outlineViewPr>
    <p:cViewPr>
      <p:scale>
        <a:sx n="33" d="100"/>
        <a:sy n="33" d="100"/>
      </p:scale>
      <p:origin x="0" y="52219"/>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436114" cy="354966"/>
          </a:xfrm>
          <a:prstGeom prst="rect">
            <a:avLst/>
          </a:prstGeom>
        </p:spPr>
        <p:txBody>
          <a:bodyPr vert="horz" lIns="97192" tIns="48596" rIns="97192" bIns="48596" rtlCol="0"/>
          <a:lstStyle>
            <a:lvl1pPr algn="l">
              <a:defRPr sz="130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5796109" y="1"/>
            <a:ext cx="4436114" cy="354966"/>
          </a:xfrm>
          <a:prstGeom prst="rect">
            <a:avLst/>
          </a:prstGeom>
        </p:spPr>
        <p:txBody>
          <a:bodyPr vert="horz" lIns="97192" tIns="48596" rIns="97192" bIns="48596" rtlCol="0"/>
          <a:lstStyle>
            <a:lvl1pPr algn="r">
              <a:defRPr sz="1300">
                <a:ea typeface="新細明體" pitchFamily="18" charset="-120"/>
              </a:defRPr>
            </a:lvl1pPr>
          </a:lstStyle>
          <a:p>
            <a:pPr>
              <a:defRPr/>
            </a:pPr>
            <a:fld id="{33BE6A78-ADA3-4B03-A426-02923C89941C}" type="datetimeFigureOut">
              <a:rPr lang="zh-TW" altLang="en-US"/>
              <a:pPr>
                <a:defRPr/>
              </a:pPr>
              <a:t>2018/11/12</a:t>
            </a:fld>
            <a:endParaRPr lang="zh-TW" altLang="en-US"/>
          </a:p>
        </p:txBody>
      </p:sp>
      <p:sp>
        <p:nvSpPr>
          <p:cNvPr id="4" name="頁尾版面配置區 3"/>
          <p:cNvSpPr>
            <a:spLocks noGrp="1"/>
          </p:cNvSpPr>
          <p:nvPr>
            <p:ph type="ftr" sz="quarter" idx="2"/>
          </p:nvPr>
        </p:nvSpPr>
        <p:spPr>
          <a:xfrm>
            <a:off x="1" y="6743195"/>
            <a:ext cx="4436114" cy="354966"/>
          </a:xfrm>
          <a:prstGeom prst="rect">
            <a:avLst/>
          </a:prstGeom>
        </p:spPr>
        <p:txBody>
          <a:bodyPr vert="horz" lIns="97192" tIns="48596" rIns="97192" bIns="48596" rtlCol="0" anchor="b"/>
          <a:lstStyle>
            <a:lvl1pPr algn="l">
              <a:defRPr sz="130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5796109" y="6743195"/>
            <a:ext cx="4436114" cy="354966"/>
          </a:xfrm>
          <a:prstGeom prst="rect">
            <a:avLst/>
          </a:prstGeom>
        </p:spPr>
        <p:txBody>
          <a:bodyPr vert="horz" lIns="97192" tIns="48596" rIns="97192" bIns="48596" rtlCol="0" anchor="b"/>
          <a:lstStyle>
            <a:lvl1pPr algn="r">
              <a:defRPr sz="1300">
                <a:ea typeface="新細明體" pitchFamily="18" charset="-120"/>
              </a:defRPr>
            </a:lvl1pPr>
          </a:lstStyle>
          <a:p>
            <a:pPr>
              <a:defRPr/>
            </a:pPr>
            <a:fld id="{83056C2D-AA32-423D-AE81-27EAE4E5C1A7}" type="slidenum">
              <a:rPr lang="zh-TW" altLang="en-US"/>
              <a:pPr>
                <a:defRPr/>
              </a:pPr>
              <a:t>‹#›</a:t>
            </a:fld>
            <a:endParaRPr lang="zh-TW" altLang="en-US"/>
          </a:p>
        </p:txBody>
      </p:sp>
    </p:spTree>
    <p:extLst>
      <p:ext uri="{BB962C8B-B14F-4D97-AF65-F5344CB8AC3E}">
        <p14:creationId xmlns:p14="http://schemas.microsoft.com/office/powerpoint/2010/main" val="42826016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1"/>
            <a:ext cx="4436114" cy="354966"/>
          </a:xfrm>
          <a:prstGeom prst="rect">
            <a:avLst/>
          </a:prstGeom>
          <a:noFill/>
          <a:ln>
            <a:noFill/>
          </a:ln>
          <a:effectLst/>
          <a:extLst/>
        </p:spPr>
        <p:txBody>
          <a:bodyPr vert="horz" wrap="square" lIns="97192" tIns="48596" rIns="97192" bIns="48596" numCol="1" anchor="t" anchorCtr="0" compatLnSpc="1">
            <a:prstTxWarp prst="textNoShape">
              <a:avLst/>
            </a:prstTxWarp>
          </a:bodyPr>
          <a:lstStyle>
            <a:lvl1pPr>
              <a:defRPr sz="1300">
                <a:latin typeface="Arial" pitchFamily="34" charset="0"/>
                <a:ea typeface="新細明體" pitchFamily="18" charset="-120"/>
              </a:defRPr>
            </a:lvl1pPr>
          </a:lstStyle>
          <a:p>
            <a:pPr>
              <a:defRPr/>
            </a:pPr>
            <a:endParaRPr lang="en-US" altLang="zh-TW"/>
          </a:p>
        </p:txBody>
      </p:sp>
      <p:sp>
        <p:nvSpPr>
          <p:cNvPr id="22531" name="Rectangle 3"/>
          <p:cNvSpPr>
            <a:spLocks noGrp="1" noChangeArrowheads="1"/>
          </p:cNvSpPr>
          <p:nvPr>
            <p:ph type="dt" idx="1"/>
          </p:nvPr>
        </p:nvSpPr>
        <p:spPr bwMode="auto">
          <a:xfrm>
            <a:off x="5796109" y="1"/>
            <a:ext cx="4436114" cy="354966"/>
          </a:xfrm>
          <a:prstGeom prst="rect">
            <a:avLst/>
          </a:prstGeom>
          <a:noFill/>
          <a:ln>
            <a:noFill/>
          </a:ln>
          <a:effectLst/>
          <a:extLst/>
        </p:spPr>
        <p:txBody>
          <a:bodyPr vert="horz" wrap="square" lIns="97192" tIns="48596" rIns="97192" bIns="48596" numCol="1" anchor="t" anchorCtr="0" compatLnSpc="1">
            <a:prstTxWarp prst="textNoShape">
              <a:avLst/>
            </a:prstTxWarp>
          </a:bodyPr>
          <a:lstStyle>
            <a:lvl1pPr algn="r">
              <a:defRPr sz="1300">
                <a:latin typeface="Arial" pitchFamily="34" charset="0"/>
                <a:ea typeface="新細明體" pitchFamily="18" charset="-120"/>
              </a:defRPr>
            </a:lvl1pPr>
          </a:lstStyle>
          <a:p>
            <a:pPr>
              <a:defRPr/>
            </a:pPr>
            <a:endParaRPr lang="en-US" altLang="zh-TW"/>
          </a:p>
        </p:txBody>
      </p:sp>
      <p:sp>
        <p:nvSpPr>
          <p:cNvPr id="69636"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1022985" y="3372739"/>
            <a:ext cx="8188647" cy="3194685"/>
          </a:xfrm>
          <a:prstGeom prst="rect">
            <a:avLst/>
          </a:prstGeom>
          <a:noFill/>
          <a:ln>
            <a:noFill/>
          </a:ln>
          <a:effectLst/>
          <a:extLst/>
        </p:spPr>
        <p:txBody>
          <a:bodyPr vert="horz" wrap="square" lIns="97192" tIns="48596" rIns="97192" bIns="4859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2534" name="Rectangle 6"/>
          <p:cNvSpPr>
            <a:spLocks noGrp="1" noChangeArrowheads="1"/>
          </p:cNvSpPr>
          <p:nvPr>
            <p:ph type="ftr" sz="quarter" idx="4"/>
          </p:nvPr>
        </p:nvSpPr>
        <p:spPr bwMode="auto">
          <a:xfrm>
            <a:off x="1" y="6743195"/>
            <a:ext cx="4436114" cy="354966"/>
          </a:xfrm>
          <a:prstGeom prst="rect">
            <a:avLst/>
          </a:prstGeom>
          <a:noFill/>
          <a:ln>
            <a:noFill/>
          </a:ln>
          <a:effectLst/>
          <a:extLst/>
        </p:spPr>
        <p:txBody>
          <a:bodyPr vert="horz" wrap="square" lIns="97192" tIns="48596" rIns="97192" bIns="48596" numCol="1" anchor="b" anchorCtr="0" compatLnSpc="1">
            <a:prstTxWarp prst="textNoShape">
              <a:avLst/>
            </a:prstTxWarp>
          </a:bodyPr>
          <a:lstStyle>
            <a:lvl1pPr>
              <a:defRPr sz="1300">
                <a:latin typeface="Arial" pitchFamily="34" charset="0"/>
                <a:ea typeface="新細明體" pitchFamily="18" charset="-120"/>
              </a:defRPr>
            </a:lvl1pPr>
          </a:lstStyle>
          <a:p>
            <a:pPr>
              <a:defRPr/>
            </a:pPr>
            <a:endParaRPr lang="en-US" altLang="zh-TW"/>
          </a:p>
        </p:txBody>
      </p:sp>
      <p:sp>
        <p:nvSpPr>
          <p:cNvPr id="22535" name="Rectangle 7"/>
          <p:cNvSpPr>
            <a:spLocks noGrp="1" noChangeArrowheads="1"/>
          </p:cNvSpPr>
          <p:nvPr>
            <p:ph type="sldNum" sz="quarter" idx="5"/>
          </p:nvPr>
        </p:nvSpPr>
        <p:spPr bwMode="auto">
          <a:xfrm>
            <a:off x="5796109" y="6743195"/>
            <a:ext cx="4436114" cy="354966"/>
          </a:xfrm>
          <a:prstGeom prst="rect">
            <a:avLst/>
          </a:prstGeom>
          <a:noFill/>
          <a:ln>
            <a:noFill/>
          </a:ln>
          <a:effectLst/>
          <a:extLst/>
        </p:spPr>
        <p:txBody>
          <a:bodyPr vert="horz" wrap="square" lIns="97192" tIns="48596" rIns="97192" bIns="48596" numCol="1" anchor="b" anchorCtr="0" compatLnSpc="1">
            <a:prstTxWarp prst="textNoShape">
              <a:avLst/>
            </a:prstTxWarp>
          </a:bodyPr>
          <a:lstStyle>
            <a:lvl1pPr algn="r">
              <a:defRPr sz="1300">
                <a:latin typeface="Arial" pitchFamily="34" charset="0"/>
                <a:ea typeface="新細明體" pitchFamily="18" charset="-120"/>
              </a:defRPr>
            </a:lvl1pPr>
          </a:lstStyle>
          <a:p>
            <a:pPr>
              <a:defRPr/>
            </a:pPr>
            <a:fld id="{CD59BC7C-3568-4142-ACFC-A33E3683E15E}" type="slidenum">
              <a:rPr lang="en-US" altLang="zh-TW"/>
              <a:pPr>
                <a:defRPr/>
              </a:pPr>
              <a:t>‹#›</a:t>
            </a:fld>
            <a:endParaRPr lang="en-US" altLang="zh-TW"/>
          </a:p>
        </p:txBody>
      </p:sp>
    </p:spTree>
    <p:extLst>
      <p:ext uri="{BB962C8B-B14F-4D97-AF65-F5344CB8AC3E}">
        <p14:creationId xmlns:p14="http://schemas.microsoft.com/office/powerpoint/2010/main" val="37979161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4036"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fld id="{1B8AB2BC-C535-4FEF-87A7-442136FE798A}" type="slidenum">
              <a:rPr lang="zh-TW" altLang="en-US" sz="1200">
                <a:solidFill>
                  <a:srgbClr val="000000"/>
                </a:solidFill>
              </a:rPr>
              <a:pPr algn="r" eaLnBrk="1" hangingPunct="1"/>
              <a:t>4</a:t>
            </a:fld>
            <a:endParaRPr lang="en-US" altLang="zh-TW" sz="1200">
              <a:solidFill>
                <a:srgbClr val="000000"/>
              </a:solidFill>
            </a:endParaRPr>
          </a:p>
        </p:txBody>
      </p:sp>
    </p:spTree>
    <p:extLst>
      <p:ext uri="{BB962C8B-B14F-4D97-AF65-F5344CB8AC3E}">
        <p14:creationId xmlns:p14="http://schemas.microsoft.com/office/powerpoint/2010/main" val="17334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6084"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fld id="{B4557232-F890-4F44-B3AD-62F45EB689B1}" type="slidenum">
              <a:rPr lang="zh-TW" altLang="en-US" sz="1200">
                <a:solidFill>
                  <a:srgbClr val="000000"/>
                </a:solidFill>
              </a:rPr>
              <a:pPr algn="r" eaLnBrk="1" hangingPunct="1"/>
              <a:t>5</a:t>
            </a:fld>
            <a:endParaRPr lang="en-US" altLang="zh-TW" sz="1200">
              <a:solidFill>
                <a:srgbClr val="000000"/>
              </a:solidFill>
            </a:endParaRPr>
          </a:p>
        </p:txBody>
      </p:sp>
    </p:spTree>
    <p:extLst>
      <p:ext uri="{BB962C8B-B14F-4D97-AF65-F5344CB8AC3E}">
        <p14:creationId xmlns:p14="http://schemas.microsoft.com/office/powerpoint/2010/main" val="368422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6084"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fld id="{B4557232-F890-4F44-B3AD-62F45EB689B1}" type="slidenum">
              <a:rPr lang="zh-TW" altLang="en-US" sz="1200">
                <a:solidFill>
                  <a:srgbClr val="000000"/>
                </a:solidFill>
              </a:rPr>
              <a:pPr algn="r" eaLnBrk="1" hangingPunct="1"/>
              <a:t>8</a:t>
            </a:fld>
            <a:endParaRPr lang="en-US" altLang="zh-TW" sz="1200">
              <a:solidFill>
                <a:srgbClr val="000000"/>
              </a:solidFill>
            </a:endParaRPr>
          </a:p>
        </p:txBody>
      </p:sp>
    </p:spTree>
    <p:extLst>
      <p:ext uri="{BB962C8B-B14F-4D97-AF65-F5344CB8AC3E}">
        <p14:creationId xmlns:p14="http://schemas.microsoft.com/office/powerpoint/2010/main" val="18910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7108"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algn="ctr"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fld id="{5120C799-F50D-4A5C-A277-BDC34150C24C}" type="slidenum">
              <a:rPr lang="zh-TW" altLang="en-US" sz="1200">
                <a:solidFill>
                  <a:srgbClr val="000000"/>
                </a:solidFill>
              </a:rPr>
              <a:pPr algn="r" eaLnBrk="1" hangingPunct="1"/>
              <a:t>9</a:t>
            </a:fld>
            <a:endParaRPr lang="en-US" altLang="zh-TW" sz="1200">
              <a:solidFill>
                <a:srgbClr val="000000"/>
              </a:solidFill>
            </a:endParaRPr>
          </a:p>
        </p:txBody>
      </p:sp>
    </p:spTree>
    <p:extLst>
      <p:ext uri="{BB962C8B-B14F-4D97-AF65-F5344CB8AC3E}">
        <p14:creationId xmlns:p14="http://schemas.microsoft.com/office/powerpoint/2010/main" val="231952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gif"/><Relationship Id="rId10" Type="http://schemas.openxmlformats.org/officeDocument/2006/relationships/image" Target="../media/image9.png"/><Relationship Id="rId4" Type="http://schemas.openxmlformats.org/officeDocument/2006/relationships/image" Target="../media/image4.gif"/><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gif"/><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gif"/><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853618E6-E0B1-4DE2-9314-B6E884754CCC}" type="datetime1">
              <a:rPr lang="zh-TW" altLang="en-US" smtClean="0">
                <a:solidFill>
                  <a:srgbClr val="000000"/>
                </a:solidFill>
              </a:rPr>
              <a:pPr>
                <a:defRPr/>
              </a:pPr>
              <a:t>2018/11/12</a:t>
            </a:fld>
            <a:endParaRPr lang="en-US" altLang="zh-TW">
              <a:solidFill>
                <a:srgbClr val="000000"/>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6" name="Slide Number Placeholder 5"/>
          <p:cNvSpPr>
            <a:spLocks noGrp="1"/>
          </p:cNvSpPr>
          <p:nvPr>
            <p:ph type="sldNum" sz="quarter" idx="12"/>
          </p:nvPr>
        </p:nvSpPr>
        <p:spPr/>
        <p:txBody>
          <a:bodyPr/>
          <a:lstStyle/>
          <a:p>
            <a:pPr>
              <a:defRPr/>
            </a:pPr>
            <a:fld id="{AF50460D-FBF4-4001-B807-1E0E0F9AE176}"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180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C0AA1787-FCF1-411D-AAEE-987014233C10}" type="datetime1">
              <a:rPr lang="zh-TW" altLang="en-US" smtClean="0">
                <a:solidFill>
                  <a:srgbClr val="000000"/>
                </a:solidFill>
              </a:rPr>
              <a:pPr>
                <a:defRPr/>
              </a:pPr>
              <a:t>2018/11/12</a:t>
            </a:fld>
            <a:endParaRPr lang="en-US" altLang="zh-TW">
              <a:solidFill>
                <a:srgbClr val="000000"/>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6" name="Slide Number Placeholder 5"/>
          <p:cNvSpPr>
            <a:spLocks noGrp="1"/>
          </p:cNvSpPr>
          <p:nvPr>
            <p:ph type="sldNum" sz="quarter" idx="12"/>
          </p:nvPr>
        </p:nvSpPr>
        <p:spPr/>
        <p:txBody>
          <a:bodyPr/>
          <a:lstStyle/>
          <a:p>
            <a:pPr>
              <a:defRPr/>
            </a:pPr>
            <a:fld id="{92F26E35-CEE6-43CB-B7A0-4873B40347AA}"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883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3B93473C-AB45-401A-A635-2DE56F1E9380}" type="datetime1">
              <a:rPr lang="zh-TW" altLang="en-US" smtClean="0">
                <a:solidFill>
                  <a:srgbClr val="000000"/>
                </a:solidFill>
              </a:rPr>
              <a:pPr>
                <a:defRPr/>
              </a:pPr>
              <a:t>2018/11/12</a:t>
            </a:fld>
            <a:endParaRPr lang="en-US" altLang="zh-TW">
              <a:solidFill>
                <a:srgbClr val="000000"/>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6" name="Slide Number Placeholder 5"/>
          <p:cNvSpPr>
            <a:spLocks noGrp="1"/>
          </p:cNvSpPr>
          <p:nvPr>
            <p:ph type="sldNum" sz="quarter" idx="12"/>
          </p:nvPr>
        </p:nvSpPr>
        <p:spPr/>
        <p:txBody>
          <a:bodyPr/>
          <a:lstStyle/>
          <a:p>
            <a:pPr>
              <a:defRPr/>
            </a:pPr>
            <a:fld id="{B2FE7A30-22DC-4B78-925A-E17F335C5A74}"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1861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342239" y="2030983"/>
            <a:ext cx="6262464" cy="1470025"/>
          </a:xfrm>
        </p:spPr>
        <p:txBody>
          <a:bodyPr/>
          <a:lstStyle/>
          <a:p>
            <a:r>
              <a:rPr lang="en-US" altLang="zh-TW" smtClean="0"/>
              <a:t>Click to edit Master title style</a:t>
            </a:r>
            <a:endParaRPr lang="zh-TW" altLang="en-US" dirty="0"/>
          </a:p>
        </p:txBody>
      </p:sp>
      <p:sp>
        <p:nvSpPr>
          <p:cNvPr id="3" name="副標題 2"/>
          <p:cNvSpPr>
            <a:spLocks noGrp="1"/>
          </p:cNvSpPr>
          <p:nvPr>
            <p:ph type="subTitle" idx="1"/>
          </p:nvPr>
        </p:nvSpPr>
        <p:spPr>
          <a:xfrm>
            <a:off x="2339752" y="4005064"/>
            <a:ext cx="6264951" cy="14897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pic>
        <p:nvPicPr>
          <p:cNvPr id="7" name="Picture 6" descr="C:\Users\user\Pictures\2017\2017-06-07\梅花\線.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8650"/>
            <a:ext cx="11700792" cy="1800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user\Desktop\計通中心ppt\元素\清華園.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02" y="1910596"/>
            <a:ext cx="2163425" cy="2068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206" y="3453346"/>
            <a:ext cx="609653" cy="432854"/>
          </a:xfrm>
          <a:prstGeom prst="rect">
            <a:avLst/>
          </a:prstGeom>
        </p:spPr>
      </p:pic>
      <p:grpSp>
        <p:nvGrpSpPr>
          <p:cNvPr id="10" name="群組 4"/>
          <p:cNvGrpSpPr/>
          <p:nvPr/>
        </p:nvGrpSpPr>
        <p:grpSpPr>
          <a:xfrm>
            <a:off x="322350" y="3880795"/>
            <a:ext cx="1636529" cy="484297"/>
            <a:chOff x="127159" y="6237312"/>
            <a:chExt cx="1924562" cy="569534"/>
          </a:xfrm>
        </p:grpSpPr>
        <p:pic>
          <p:nvPicPr>
            <p:cNvPr id="11" name="Picture 2" descr="C:\Users\user\Pictures\2017\2017-06-07\梅花\校徽_標準字-1.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7159" y="6237312"/>
              <a:ext cx="518031" cy="518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ser\Pictures\2017\2017-06-07\梅花\校徽_標準字-4.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5576" y="6237312"/>
              <a:ext cx="1125008" cy="255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Pictures\2017\2017-06-07\梅花\線.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6269" y="6412661"/>
              <a:ext cx="1335452" cy="3742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user\Pictures\2017\2017-06-07\梅花\242X51計通中心20170804.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38058" y="6566056"/>
              <a:ext cx="1142526" cy="240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4079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idx="1"/>
          </p:nvPr>
        </p:nvSpPr>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pic>
        <p:nvPicPr>
          <p:cNvPr id="7" name="Picture 6" descr="C:\Users\user\Pictures\2017\2017-06-07\梅花\線.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8" y="836712"/>
            <a:ext cx="11700792" cy="1800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user\Desktop\計通中心ppt\元素\清華園.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352" y="353870"/>
            <a:ext cx="1258258" cy="12029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user\Desktop\計通中心ppt\元素\清華園.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352" y="353870"/>
            <a:ext cx="1258258" cy="120292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群組 4"/>
          <p:cNvGrpSpPr/>
          <p:nvPr/>
        </p:nvGrpSpPr>
        <p:grpSpPr>
          <a:xfrm>
            <a:off x="107504" y="6308725"/>
            <a:ext cx="1636529" cy="484297"/>
            <a:chOff x="127159" y="6237312"/>
            <a:chExt cx="1924562" cy="569534"/>
          </a:xfrm>
        </p:grpSpPr>
        <p:pic>
          <p:nvPicPr>
            <p:cNvPr id="11" name="Picture 2" descr="C:\Users\user\Pictures\2017\2017-06-07\梅花\校徽_標準字-1.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7159" y="6237312"/>
              <a:ext cx="518031" cy="518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ser\Pictures\2017\2017-06-07\梅花\校徽_標準字-4.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5576" y="6237312"/>
              <a:ext cx="1125008" cy="255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Pictures\2017\2017-06-07\梅花\線.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6269" y="6412661"/>
              <a:ext cx="1335452" cy="3742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user\Pictures\2017\2017-06-07\梅花\242X51計通中心20170804.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8058" y="6566056"/>
              <a:ext cx="1142526" cy="24079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C:\Users\user\Pictures\2017\2017-06-07\梅花\灰-梅花.png"/>
          <p:cNvPicPr>
            <a:picLocks noChangeAspect="1" noChangeArrowheads="1"/>
          </p:cNvPicPr>
          <p:nvPr/>
        </p:nvPicPr>
        <p:blipFill>
          <a:blip r:embed="rId8" cstate="print">
            <a:clrChange>
              <a:clrFrom>
                <a:srgbClr val="000000">
                  <a:alpha val="0"/>
                </a:srgbClr>
              </a:clrFrom>
              <a:clrTo>
                <a:srgbClr val="000000">
                  <a:alpha val="0"/>
                </a:srgbClr>
              </a:clrTo>
            </a:clrChange>
            <a:duotone>
              <a:schemeClr val="accent4">
                <a:shade val="45000"/>
                <a:satMod val="135000"/>
              </a:schemeClr>
              <a:prstClr val="white"/>
            </a:duotone>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755370" y="1124744"/>
            <a:ext cx="388630" cy="3518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user\Pictures\2017\2017-06-07\梅花\灰-梅花.png"/>
          <p:cNvPicPr>
            <a:picLocks noChangeAspect="1" noChangeArrowheads="1"/>
          </p:cNvPicPr>
          <p:nvPr/>
        </p:nvPicPr>
        <p:blipFill>
          <a:blip r:embed="rId10" cstate="print">
            <a:clrChange>
              <a:clrFrom>
                <a:srgbClr val="000000">
                  <a:alpha val="0"/>
                </a:srgbClr>
              </a:clrFrom>
              <a:clrTo>
                <a:srgbClr val="000000">
                  <a:alpha val="0"/>
                </a:srgbClr>
              </a:clrTo>
            </a:clrChange>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9650390">
            <a:off x="8576176" y="1288676"/>
            <a:ext cx="243064" cy="2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71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日期版面配置區 3"/>
          <p:cNvSpPr>
            <a:spLocks noGrp="1"/>
          </p:cNvSpPr>
          <p:nvPr>
            <p:ph type="dt" sz="half" idx="10"/>
          </p:nvPr>
        </p:nvSpPr>
        <p:spPr/>
        <p:txBody>
          <a:bodyPr/>
          <a:lstStyle/>
          <a:p>
            <a:pPr>
              <a:defRPr/>
            </a:pPr>
            <a:endParaRPr lang="en-US" altLang="zh-TW">
              <a:solidFill>
                <a:srgbClr val="000000"/>
              </a:solidFill>
            </a:endParaRPr>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pPr>
              <a:defRPr/>
            </a:pPr>
            <a:endParaRPr lang="en-US" altLang="zh-TW">
              <a:solidFill>
                <a:srgbClr val="000000"/>
              </a:solidFill>
            </a:endParaRPr>
          </a:p>
        </p:txBody>
      </p:sp>
      <p:pic>
        <p:nvPicPr>
          <p:cNvPr id="7" name="Picture 6" descr="C:\Users\user\Pictures\2017\2017-06-07\梅花\線.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 y="5389445"/>
            <a:ext cx="11700792" cy="1800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user\Desktop\計通中心ppt\元素\清華園.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02" y="1046512"/>
            <a:ext cx="2163425" cy="2068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658842" y="2473859"/>
            <a:ext cx="609653" cy="432854"/>
          </a:xfrm>
          <a:prstGeom prst="rect">
            <a:avLst/>
          </a:prstGeom>
        </p:spPr>
      </p:pic>
      <p:grpSp>
        <p:nvGrpSpPr>
          <p:cNvPr id="10" name="群組 4"/>
          <p:cNvGrpSpPr/>
          <p:nvPr/>
        </p:nvGrpSpPr>
        <p:grpSpPr>
          <a:xfrm>
            <a:off x="146850" y="6181025"/>
            <a:ext cx="1636529" cy="484297"/>
            <a:chOff x="127159" y="6237312"/>
            <a:chExt cx="1924562" cy="569534"/>
          </a:xfrm>
        </p:grpSpPr>
        <p:pic>
          <p:nvPicPr>
            <p:cNvPr id="11" name="Picture 2" descr="C:\Users\user\Pictures\2017\2017-06-07\梅花\校徽_標準字-1.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7159" y="6237312"/>
              <a:ext cx="518031" cy="518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ser\Pictures\2017\2017-06-07\梅花\校徽_標準字-4.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5576" y="6237312"/>
              <a:ext cx="1125008" cy="255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Pictures\2017\2017-06-07\梅花\線.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6269" y="6412661"/>
              <a:ext cx="1335452" cy="3742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user\Pictures\2017\2017-06-07\梅花\242X51計通中心20170804.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38058" y="6566056"/>
              <a:ext cx="1142526" cy="240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496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日期版面配置區 4"/>
          <p:cNvSpPr>
            <a:spLocks noGrp="1"/>
          </p:cNvSpPr>
          <p:nvPr>
            <p:ph type="dt" sz="half" idx="10"/>
          </p:nvPr>
        </p:nvSpPr>
        <p:spPr/>
        <p:txBody>
          <a:bodyPr/>
          <a:lstStyle/>
          <a:p>
            <a:pPr>
              <a:defRPr/>
            </a:pPr>
            <a:endParaRPr lang="en-US" altLang="zh-TW">
              <a:solidFill>
                <a:srgbClr val="000000"/>
              </a:solidFill>
            </a:endParaRPr>
          </a:p>
        </p:txBody>
      </p:sp>
      <p:pic>
        <p:nvPicPr>
          <p:cNvPr id="8" name="Picture 7" descr="C:\Users\user\Pictures\2017\2017-06-07\梅花\線.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8" y="836712"/>
            <a:ext cx="11700792" cy="1800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user\Desktop\計通中心ppt\元素\清華園.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352" y="353870"/>
            <a:ext cx="1258258" cy="12029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user\Pictures\2017\2017-06-07\梅花\灰-梅花.png"/>
          <p:cNvPicPr>
            <a:picLocks noChangeAspect="1" noChangeArrowheads="1"/>
          </p:cNvPicPr>
          <p:nvPr/>
        </p:nvPicPr>
        <p:blipFill>
          <a:blip r:embed="rId4" cstate="print">
            <a:clrChange>
              <a:clrFrom>
                <a:srgbClr val="000000">
                  <a:alpha val="0"/>
                </a:srgbClr>
              </a:clrFrom>
              <a:clrTo>
                <a:srgbClr val="000000">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755370" y="1124744"/>
            <a:ext cx="388630" cy="3518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4"/>
          <p:cNvGrpSpPr/>
          <p:nvPr/>
        </p:nvGrpSpPr>
        <p:grpSpPr>
          <a:xfrm>
            <a:off x="107504" y="6308725"/>
            <a:ext cx="1636529" cy="484297"/>
            <a:chOff x="127159" y="6237312"/>
            <a:chExt cx="1924562" cy="569534"/>
          </a:xfrm>
        </p:grpSpPr>
        <p:pic>
          <p:nvPicPr>
            <p:cNvPr id="12" name="Picture 2" descr="C:\Users\user\Pictures\2017\2017-06-07\梅花\校徽_標準字-1.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27159" y="6237312"/>
              <a:ext cx="518031" cy="5180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er\Pictures\2017\2017-06-07\梅花\校徽_標準字-4.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5576" y="6237312"/>
              <a:ext cx="1125008" cy="25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user\Pictures\2017\2017-06-07\梅花\線.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6269" y="6412661"/>
              <a:ext cx="1335452" cy="3742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user\Pictures\2017\2017-06-07\梅花\242X51計通中心20170804.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8058" y="6566056"/>
              <a:ext cx="1142526" cy="240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287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日期版面配置區 6"/>
          <p:cNvSpPr>
            <a:spLocks noGrp="1"/>
          </p:cNvSpPr>
          <p:nvPr>
            <p:ph type="dt" sz="half" idx="10"/>
          </p:nvPr>
        </p:nvSpPr>
        <p:spPr/>
        <p:txBody>
          <a:bodyPr/>
          <a:lstStyle/>
          <a:p>
            <a:pPr>
              <a:defRPr/>
            </a:pPr>
            <a:endParaRPr lang="en-US" altLang="zh-TW">
              <a:solidFill>
                <a:srgbClr val="000000"/>
              </a:solidFill>
            </a:endParaRPr>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p>
            <a:pPr>
              <a:defRPr/>
            </a:pPr>
            <a:endParaRPr lang="en-US" altLang="zh-TW">
              <a:solidFill>
                <a:srgbClr val="000000"/>
              </a:solidFill>
            </a:endParaRPr>
          </a:p>
        </p:txBody>
      </p:sp>
      <p:grpSp>
        <p:nvGrpSpPr>
          <p:cNvPr id="10" name="群組 4"/>
          <p:cNvGrpSpPr/>
          <p:nvPr/>
        </p:nvGrpSpPr>
        <p:grpSpPr>
          <a:xfrm>
            <a:off x="107504" y="6308725"/>
            <a:ext cx="1636529" cy="484297"/>
            <a:chOff x="127159" y="6237312"/>
            <a:chExt cx="1924562" cy="569534"/>
          </a:xfrm>
        </p:grpSpPr>
        <p:pic>
          <p:nvPicPr>
            <p:cNvPr id="11" name="Picture 2" descr="C:\Users\user\Pictures\2017\2017-06-07\梅花\校徽_標準字-1.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59" y="6237312"/>
              <a:ext cx="518031" cy="518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ser\Pictures\2017\2017-06-07\梅花\校徽_標準字-4.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576" y="6237312"/>
              <a:ext cx="1125008" cy="255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Pictures\2017\2017-06-07\梅花\線.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269" y="6412661"/>
              <a:ext cx="1335452" cy="3742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user\Pictures\2017\2017-06-07\梅花\242X51計通中心201708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8058" y="6566056"/>
              <a:ext cx="1142526" cy="24079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1" descr="C:\Users\user\Desktop\計通中心ppt\元素\清華園.png"/>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352" y="353870"/>
            <a:ext cx="1258258" cy="12029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user\Pictures\2017\2017-06-07\梅花\灰-梅花.png"/>
          <p:cNvPicPr>
            <a:picLocks noChangeAspect="1" noChangeArrowheads="1"/>
          </p:cNvPicPr>
          <p:nvPr/>
        </p:nvPicPr>
        <p:blipFill>
          <a:blip r:embed="rId7" cstate="print">
            <a:clrChange>
              <a:clrFrom>
                <a:srgbClr val="000000">
                  <a:alpha val="0"/>
                </a:srgbClr>
              </a:clrFrom>
              <a:clrTo>
                <a:srgbClr val="000000">
                  <a:alpha val="0"/>
                </a:srgbClr>
              </a:clrTo>
            </a:clrChange>
            <a:duotone>
              <a:schemeClr val="accent4">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755370" y="1124744"/>
            <a:ext cx="388630" cy="351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user\Pictures\2017\2017-06-07\梅花\線.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88" y="836712"/>
            <a:ext cx="11700792" cy="180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日期版面配置區 2"/>
          <p:cNvSpPr>
            <a:spLocks noGrp="1"/>
          </p:cNvSpPr>
          <p:nvPr>
            <p:ph type="dt" sz="half" idx="10"/>
          </p:nvPr>
        </p:nvSpPr>
        <p:spPr/>
        <p:txBody>
          <a:bodyPr/>
          <a:lstStyle/>
          <a:p>
            <a:pPr>
              <a:defRPr/>
            </a:pPr>
            <a:endParaRPr lang="en-US" altLang="zh-TW">
              <a:solidFill>
                <a:srgbClr val="000000"/>
              </a:solidFill>
            </a:endParaRPr>
          </a:p>
        </p:txBody>
      </p:sp>
      <p:pic>
        <p:nvPicPr>
          <p:cNvPr id="6" name="Picture 5" descr="C:\Users\user\Pictures\2017\2017-06-07\梅花\線.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8" y="836712"/>
            <a:ext cx="11700792" cy="1800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user\Desktop\計通中心ppt\元素\清華園.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0352" y="353870"/>
            <a:ext cx="1258258" cy="12029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Pictures\2017\2017-06-07\梅花\灰-梅花.png"/>
          <p:cNvPicPr>
            <a:picLocks noChangeAspect="1" noChangeArrowheads="1"/>
          </p:cNvPicPr>
          <p:nvPr/>
        </p:nvPicPr>
        <p:blipFill>
          <a:blip r:embed="rId4" cstate="print">
            <a:clrChange>
              <a:clrFrom>
                <a:srgbClr val="000000">
                  <a:alpha val="0"/>
                </a:srgbClr>
              </a:clrFrom>
              <a:clrTo>
                <a:srgbClr val="000000">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755370" y="1124744"/>
            <a:ext cx="388630" cy="3518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4"/>
          <p:cNvGrpSpPr/>
          <p:nvPr/>
        </p:nvGrpSpPr>
        <p:grpSpPr>
          <a:xfrm>
            <a:off x="107504" y="6308725"/>
            <a:ext cx="1636529" cy="484297"/>
            <a:chOff x="127159" y="6237312"/>
            <a:chExt cx="1924562" cy="569534"/>
          </a:xfrm>
        </p:grpSpPr>
        <p:pic>
          <p:nvPicPr>
            <p:cNvPr id="10" name="Picture 2" descr="C:\Users\user\Pictures\2017\2017-06-07\梅花\校徽_標準字-1.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27159" y="6237312"/>
              <a:ext cx="518031" cy="5180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Pictures\2017\2017-06-07\梅花\校徽_標準字-4.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5576" y="6237312"/>
              <a:ext cx="1125008" cy="25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user\Pictures\2017\2017-06-07\梅花\線.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6269" y="6412661"/>
              <a:ext cx="1335452" cy="374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user\Pictures\2017\2017-06-07\梅花\242X51計通中心20170804.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8058" y="6566056"/>
              <a:ext cx="1142526" cy="240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41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F4B2942-A02B-4C18-A9CF-F3CF8354E90B}" type="datetime1">
              <a:rPr lang="zh-TW" altLang="en-US" smtClean="0">
                <a:solidFill>
                  <a:srgbClr val="000000"/>
                </a:solidFill>
              </a:rPr>
              <a:pPr>
                <a:defRPr/>
              </a:pPr>
              <a:t>2018/11/12</a:t>
            </a:fld>
            <a:endParaRPr lang="en-US" altLang="zh-TW">
              <a:solidFill>
                <a:srgbClr val="000000"/>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6" name="Slide Number Placeholder 5"/>
          <p:cNvSpPr>
            <a:spLocks noGrp="1"/>
          </p:cNvSpPr>
          <p:nvPr>
            <p:ph type="sldNum" sz="quarter" idx="12"/>
          </p:nvPr>
        </p:nvSpPr>
        <p:spPr/>
        <p:txBody>
          <a:bodyPr/>
          <a:lstStyle/>
          <a:p>
            <a:pPr>
              <a:defRPr/>
            </a:pPr>
            <a:fld id="{44321FD7-B081-4B70-BE26-70CB6C526A01}"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899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56F8EC04-94FC-4AA2-A98B-E89F48374560}" type="datetime1">
              <a:rPr lang="zh-TW" altLang="en-US" smtClean="0">
                <a:solidFill>
                  <a:srgbClr val="000000"/>
                </a:solidFill>
              </a:rPr>
              <a:pPr>
                <a:defRPr/>
              </a:pPr>
              <a:t>2018/11/12</a:t>
            </a:fld>
            <a:endParaRPr lang="en-US" altLang="zh-TW">
              <a:solidFill>
                <a:srgbClr val="000000"/>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6" name="Slide Number Placeholder 5"/>
          <p:cNvSpPr>
            <a:spLocks noGrp="1"/>
          </p:cNvSpPr>
          <p:nvPr>
            <p:ph type="sldNum" sz="quarter" idx="12"/>
          </p:nvPr>
        </p:nvSpPr>
        <p:spPr/>
        <p:txBody>
          <a:bodyPr/>
          <a:lstStyle/>
          <a:p>
            <a:pPr>
              <a:defRPr/>
            </a:pPr>
            <a:fld id="{B0FE4A40-3E0E-4A4D-895E-41DDB68600D4}"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7621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218FC06C-D54A-4CCD-8533-3EAFCFDA9771}" type="datetime1">
              <a:rPr lang="zh-TW" altLang="en-US" smtClean="0">
                <a:solidFill>
                  <a:srgbClr val="000000"/>
                </a:solidFill>
              </a:rPr>
              <a:pPr>
                <a:defRPr/>
              </a:pPr>
              <a:t>2018/11/12</a:t>
            </a:fld>
            <a:endParaRPr lang="en-US" altLang="zh-TW">
              <a:solidFill>
                <a:srgbClr val="000000"/>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7" name="Slide Number Placeholder 6"/>
          <p:cNvSpPr>
            <a:spLocks noGrp="1"/>
          </p:cNvSpPr>
          <p:nvPr>
            <p:ph type="sldNum" sz="quarter" idx="12"/>
          </p:nvPr>
        </p:nvSpPr>
        <p:spPr/>
        <p:txBody>
          <a:bodyPr/>
          <a:lstStyle/>
          <a:p>
            <a:pPr>
              <a:defRPr/>
            </a:pPr>
            <a:fld id="{3840C950-BBA9-4EB9-8682-B326EA7AF4EB}"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6507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4" name="Content Placeholder 3"/>
          <p:cNvSpPr>
            <a:spLocks noGrp="1"/>
          </p:cNvSpPr>
          <p:nvPr>
            <p:ph sz="half" idx="2"/>
          </p:nvPr>
        </p:nvSpPr>
        <p:spPr>
          <a:xfrm>
            <a:off x="633845" y="2507551"/>
            <a:ext cx="3867150" cy="36805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6" name="Content Placeholder 5"/>
          <p:cNvSpPr>
            <a:spLocks noGrp="1"/>
          </p:cNvSpPr>
          <p:nvPr>
            <p:ph sz="quarter" idx="4"/>
          </p:nvPr>
        </p:nvSpPr>
        <p:spPr>
          <a:xfrm>
            <a:off x="4629150" y="2507551"/>
            <a:ext cx="3886201" cy="36805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pPr>
              <a:defRPr/>
            </a:pPr>
            <a:fld id="{D745D104-6108-4523-B07E-B5A250EBFCB6}" type="datetime1">
              <a:rPr lang="zh-TW" altLang="en-US" smtClean="0">
                <a:solidFill>
                  <a:srgbClr val="000000"/>
                </a:solidFill>
              </a:rPr>
              <a:pPr>
                <a:defRPr/>
              </a:pPr>
              <a:t>2018/11/12</a:t>
            </a:fld>
            <a:endParaRPr lang="en-US" altLang="zh-TW">
              <a:solidFill>
                <a:srgbClr val="000000"/>
              </a:solidFill>
            </a:endParaRPr>
          </a:p>
        </p:txBody>
      </p:sp>
      <p:sp>
        <p:nvSpPr>
          <p:cNvPr id="8" name="Footer Placeholder 7"/>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9" name="Slide Number Placeholder 8"/>
          <p:cNvSpPr>
            <a:spLocks noGrp="1"/>
          </p:cNvSpPr>
          <p:nvPr>
            <p:ph type="sldNum" sz="quarter" idx="12"/>
          </p:nvPr>
        </p:nvSpPr>
        <p:spPr/>
        <p:txBody>
          <a:bodyPr/>
          <a:lstStyle/>
          <a:p>
            <a:pPr>
              <a:defRPr/>
            </a:pPr>
            <a:fld id="{661075E9-0D6C-4C8F-8B6B-A2387FDC017D}" type="slidenum">
              <a:rPr lang="en-US" altLang="zh-TW" smtClean="0">
                <a:solidFill>
                  <a:srgbClr val="000000"/>
                </a:solidFill>
              </a:rPr>
              <a:pPr>
                <a:defRPr/>
              </a:pPr>
              <a:t>‹#›</a:t>
            </a:fld>
            <a:endParaRPr lang="en-US" altLang="zh-TW">
              <a:solidFill>
                <a:srgbClr val="000000"/>
              </a:solidFill>
            </a:endParaRPr>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08555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A1A2FD9-5491-4DDB-989D-E2CDC44FD696}" type="datetime1">
              <a:rPr lang="zh-TW" altLang="en-US" smtClean="0">
                <a:solidFill>
                  <a:srgbClr val="000000"/>
                </a:solidFill>
              </a:rPr>
              <a:pPr>
                <a:defRPr/>
              </a:pPr>
              <a:t>2018/11/12</a:t>
            </a:fld>
            <a:endParaRPr lang="en-US" altLang="zh-TW">
              <a:solidFill>
                <a:srgbClr val="000000"/>
              </a:solidFill>
            </a:endParaRPr>
          </a:p>
        </p:txBody>
      </p:sp>
      <p:sp>
        <p:nvSpPr>
          <p:cNvPr id="4" name="Footer Placeholder 3"/>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5" name="Slide Number Placeholder 4"/>
          <p:cNvSpPr>
            <a:spLocks noGrp="1"/>
          </p:cNvSpPr>
          <p:nvPr>
            <p:ph type="sldNum" sz="quarter" idx="12"/>
          </p:nvPr>
        </p:nvSpPr>
        <p:spPr/>
        <p:txBody>
          <a:bodyPr/>
          <a:lstStyle/>
          <a:p>
            <a:pPr>
              <a:defRPr/>
            </a:pPr>
            <a:fld id="{4C9ACB83-D25E-494B-A2C8-7C5BCB532C82}" type="slidenum">
              <a:rPr lang="en-US" altLang="zh-TW" smtClean="0">
                <a:solidFill>
                  <a:srgbClr val="000000"/>
                </a:solidFill>
              </a:rPr>
              <a:pPr>
                <a:defRPr/>
              </a:pPr>
              <a:t>‹#›</a:t>
            </a:fld>
            <a:endParaRPr lang="en-US" altLang="zh-TW">
              <a:solidFill>
                <a:srgbClr val="000000"/>
              </a:solidFill>
            </a:endParaRPr>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93905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D347DF-D475-4998-ABA3-CD2F4E3DEF84}" type="datetime1">
              <a:rPr lang="zh-TW" altLang="en-US" smtClean="0">
                <a:solidFill>
                  <a:srgbClr val="000000"/>
                </a:solidFill>
              </a:rPr>
              <a:pPr>
                <a:defRPr/>
              </a:pPr>
              <a:t>2018/11/12</a:t>
            </a:fld>
            <a:endParaRPr lang="en-US" altLang="zh-TW">
              <a:solidFill>
                <a:srgbClr val="000000"/>
              </a:solidFill>
            </a:endParaRPr>
          </a:p>
        </p:txBody>
      </p:sp>
      <p:sp>
        <p:nvSpPr>
          <p:cNvPr id="3" name="Footer Placeholder 2"/>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4" name="Slide Number Placeholder 3"/>
          <p:cNvSpPr>
            <a:spLocks noGrp="1"/>
          </p:cNvSpPr>
          <p:nvPr>
            <p:ph type="sldNum" sz="quarter" idx="12"/>
          </p:nvPr>
        </p:nvSpPr>
        <p:spPr/>
        <p:txBody>
          <a:bodyPr/>
          <a:lstStyle/>
          <a:p>
            <a:pPr>
              <a:defRPr/>
            </a:pPr>
            <a:fld id="{8996A92E-37C4-416B-8EE9-CD4C205E2934}"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72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5FCCF681-B1CA-4D54-B378-0E12781FABF6}" type="datetime1">
              <a:rPr lang="zh-TW" altLang="en-US" smtClean="0">
                <a:solidFill>
                  <a:srgbClr val="000000"/>
                </a:solidFill>
              </a:rPr>
              <a:pPr>
                <a:defRPr/>
              </a:pPr>
              <a:t>2018/11/12</a:t>
            </a:fld>
            <a:endParaRPr lang="en-US" altLang="zh-TW">
              <a:solidFill>
                <a:srgbClr val="000000"/>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7" name="Slide Number Placeholder 6"/>
          <p:cNvSpPr>
            <a:spLocks noGrp="1"/>
          </p:cNvSpPr>
          <p:nvPr>
            <p:ph type="sldNum" sz="quarter" idx="12"/>
          </p:nvPr>
        </p:nvSpPr>
        <p:spPr/>
        <p:txBody>
          <a:bodyPr/>
          <a:lstStyle/>
          <a:p>
            <a:pPr>
              <a:defRPr/>
            </a:pPr>
            <a:fld id="{1E28567E-E77A-4C85-8E33-C92A8284BF11}"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178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51AD0877-A6DF-4800-8AA3-7B2E3B802DAF}" type="datetime1">
              <a:rPr lang="zh-TW" altLang="en-US" smtClean="0">
                <a:solidFill>
                  <a:srgbClr val="000000"/>
                </a:solidFill>
              </a:rPr>
              <a:pPr>
                <a:defRPr/>
              </a:pPr>
              <a:t>2018/11/12</a:t>
            </a:fld>
            <a:endParaRPr lang="en-US" altLang="zh-TW">
              <a:solidFill>
                <a:srgbClr val="000000"/>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000000"/>
                </a:solidFill>
              </a:rPr>
              <a:t>NTHU-CC 2009</a:t>
            </a:r>
            <a:endParaRPr lang="en-US" altLang="zh-TW">
              <a:solidFill>
                <a:srgbClr val="000000"/>
              </a:solidFill>
            </a:endParaRPr>
          </a:p>
        </p:txBody>
      </p:sp>
      <p:sp>
        <p:nvSpPr>
          <p:cNvPr id="7" name="Slide Number Placeholder 6"/>
          <p:cNvSpPr>
            <a:spLocks noGrp="1"/>
          </p:cNvSpPr>
          <p:nvPr>
            <p:ph type="sldNum" sz="quarter" idx="12"/>
          </p:nvPr>
        </p:nvSpPr>
        <p:spPr/>
        <p:txBody>
          <a:bodyPr/>
          <a:lstStyle/>
          <a:p>
            <a:pPr>
              <a:defRPr/>
            </a:pPr>
            <a:fld id="{8A370D66-9A92-426A-9D86-BB5D2F89961B}"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2532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716BB240-E24F-4A25-BF81-E5A1DEF4461B}" type="datetime1">
              <a:rPr lang="zh-TW" altLang="en-US" smtClean="0">
                <a:solidFill>
                  <a:srgbClr val="000000"/>
                </a:solidFill>
              </a:rPr>
              <a:pPr>
                <a:defRPr/>
              </a:pPr>
              <a:t>2018/11/12</a:t>
            </a:fld>
            <a:endParaRPr lang="en-US" altLang="zh-TW">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r>
              <a:rPr lang="en-US" altLang="zh-TW" smtClean="0">
                <a:solidFill>
                  <a:srgbClr val="000000"/>
                </a:solidFill>
              </a:rPr>
              <a:t>NTHU-CC 2009</a:t>
            </a:r>
            <a:endParaRPr lang="en-US" altLang="zh-TW">
              <a:solidFill>
                <a:srgbClr val="000000"/>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C811DC88-EAC5-4E3F-8E42-BA32E9E98D77}"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84314201"/>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3707904"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solidFill>
                <a:srgbClr val="000000"/>
              </a:solidFill>
            </a:endParaRPr>
          </a:p>
        </p:txBody>
      </p:sp>
      <p:sp>
        <p:nvSpPr>
          <p:cNvPr id="5" name="投影片編號版面配置區 4"/>
          <p:cNvSpPr>
            <a:spLocks noGrp="1"/>
          </p:cNvSpPr>
          <p:nvPr>
            <p:ph type="sldNum" sz="quarter" idx="4"/>
          </p:nvPr>
        </p:nvSpPr>
        <p:spPr>
          <a:xfrm>
            <a:off x="6553200" y="6402316"/>
            <a:ext cx="2133600" cy="365125"/>
          </a:xfrm>
          <a:prstGeom prst="rect">
            <a:avLst/>
          </a:prstGeom>
        </p:spPr>
        <p:txBody>
          <a:bodyPr/>
          <a:lstStyle>
            <a:lvl1pPr algn="r">
              <a:defRPr sz="1400"/>
            </a:lvl1pPr>
          </a:lstStyle>
          <a:p>
            <a:pPr>
              <a:defRPr/>
            </a:pPr>
            <a:fld id="{4C9ACB83-D25E-494B-A2C8-7C5BCB532C82}"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02657889"/>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Lst>
  <p:hf hdr="0" ftr="0" dt="0"/>
  <p:txStyles>
    <p:titleStyle>
      <a:lvl1pPr algn="ctr" defTabSz="914400" rtl="0" eaLnBrk="1" latinLnBrk="0" hangingPunct="1">
        <a:spcBef>
          <a:spcPct val="0"/>
        </a:spcBef>
        <a:buNone/>
        <a:defRPr sz="4400" kern="1200" baseline="0">
          <a:solidFill>
            <a:schemeClr val="tx1"/>
          </a:solidFill>
          <a:latin typeface="Arial" panose="020B0604020202020204" pitchFamily="34" charset="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anose="020B0604020202020204" pitchFamily="34" charset="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anose="020B0604020202020204" pitchFamily="34" charset="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s://www.ccxp.nthu.edu.tw/ccxp/INQUIR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ccxp.nthu.edu.tw/ccxp/INQUIRE/"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TW" altLang="en-US" smtClean="0"/>
              <a:t>學習科技組的服務</a:t>
            </a:r>
          </a:p>
        </p:txBody>
      </p:sp>
      <p:sp>
        <p:nvSpPr>
          <p:cNvPr id="9219" name="Rectangle 3"/>
          <p:cNvSpPr>
            <a:spLocks noGrp="1" noChangeArrowheads="1"/>
          </p:cNvSpPr>
          <p:nvPr>
            <p:ph sz="half" idx="1"/>
          </p:nvPr>
        </p:nvSpPr>
        <p:spPr/>
        <p:txBody>
          <a:bodyPr/>
          <a:lstStyle/>
          <a:p>
            <a:r>
              <a:rPr lang="zh-TW" altLang="en-US" dirty="0" smtClean="0"/>
              <a:t>用戶服務區及電腦教室</a:t>
            </a:r>
            <a:endParaRPr lang="en-US" altLang="zh-TW" dirty="0" smtClean="0"/>
          </a:p>
          <a:p>
            <a:r>
              <a:rPr lang="zh-TW" altLang="en-US" dirty="0"/>
              <a:t>校園授權</a:t>
            </a:r>
            <a:r>
              <a:rPr lang="zh-TW" altLang="en-US" dirty="0" smtClean="0"/>
              <a:t>軟體</a:t>
            </a:r>
            <a:endParaRPr lang="en-US" altLang="zh-TW" dirty="0" smtClean="0"/>
          </a:p>
          <a:p>
            <a:r>
              <a:rPr lang="zh-TW" altLang="en-US" dirty="0"/>
              <a:t>數位學習</a:t>
            </a:r>
            <a:r>
              <a:rPr lang="zh-TW" altLang="en-US" dirty="0" smtClean="0"/>
              <a:t>平臺</a:t>
            </a:r>
            <a:endParaRPr lang="en-US" altLang="zh-TW" dirty="0" smtClean="0"/>
          </a:p>
          <a:p>
            <a:r>
              <a:rPr lang="zh-TW" altLang="en-US" dirty="0" smtClean="0"/>
              <a:t>文章剽竊</a:t>
            </a:r>
            <a:r>
              <a:rPr lang="zh-TW" altLang="en-US" dirty="0"/>
              <a:t>檢測</a:t>
            </a:r>
            <a:r>
              <a:rPr lang="zh-TW" altLang="en-US" dirty="0" smtClean="0"/>
              <a:t>工具</a:t>
            </a:r>
            <a:endParaRPr lang="en-US" altLang="zh-TW" dirty="0" smtClean="0"/>
          </a:p>
          <a:p>
            <a:r>
              <a:rPr lang="zh-TW" altLang="en-US" dirty="0"/>
              <a:t>同步遠距教學</a:t>
            </a:r>
            <a:r>
              <a:rPr lang="zh-TW" altLang="en-US" dirty="0" smtClean="0"/>
              <a:t>教室</a:t>
            </a:r>
            <a:endParaRPr lang="en-US" altLang="zh-TW" dirty="0"/>
          </a:p>
        </p:txBody>
      </p:sp>
      <p:sp>
        <p:nvSpPr>
          <p:cNvPr id="11" name="內容版面配置區 10"/>
          <p:cNvSpPr>
            <a:spLocks noGrp="1"/>
          </p:cNvSpPr>
          <p:nvPr>
            <p:ph sz="half" idx="2"/>
          </p:nvPr>
        </p:nvSpPr>
        <p:spPr/>
        <p:txBody>
          <a:bodyPr/>
          <a:lstStyle/>
          <a:p>
            <a:r>
              <a:rPr lang="zh-TW" altLang="en-US" dirty="0" smtClean="0"/>
              <a:t>清華整合型網站管理平台</a:t>
            </a:r>
            <a:endParaRPr lang="en-US" altLang="zh-TW" dirty="0" smtClean="0"/>
          </a:p>
          <a:p>
            <a:r>
              <a:rPr lang="zh-TW" altLang="en-US" dirty="0" smtClean="0"/>
              <a:t>清華影音雲端服務</a:t>
            </a:r>
            <a:endParaRPr lang="en-US" altLang="zh-TW" dirty="0"/>
          </a:p>
          <a:p>
            <a:r>
              <a:rPr lang="zh-TW" altLang="en-US" dirty="0" smtClean="0"/>
              <a:t>錄影</a:t>
            </a:r>
            <a:r>
              <a:rPr lang="zh-TW" altLang="en-US" dirty="0"/>
              <a:t>、照相及數位攝影棚</a:t>
            </a:r>
            <a:r>
              <a:rPr lang="zh-TW" altLang="en-US" dirty="0" smtClean="0"/>
              <a:t>借用</a:t>
            </a:r>
            <a:endParaRPr lang="en-US" altLang="zh-TW" dirty="0" smtClean="0"/>
          </a:p>
          <a:p>
            <a:r>
              <a:rPr lang="zh-TW" altLang="en-US" dirty="0"/>
              <a:t>影音轉拷</a:t>
            </a:r>
            <a:r>
              <a:rPr lang="zh-TW" altLang="en-US" dirty="0" smtClean="0"/>
              <a:t>服務</a:t>
            </a:r>
            <a:endParaRPr lang="en-US" altLang="zh-TW" dirty="0" smtClean="0"/>
          </a:p>
          <a:p>
            <a:r>
              <a:rPr lang="zh-TW" altLang="en-US" dirty="0" smtClean="0"/>
              <a:t>電子報服務</a:t>
            </a:r>
            <a:endParaRPr lang="en-US" altLang="zh-TW" dirty="0"/>
          </a:p>
        </p:txBody>
      </p:sp>
      <p:sp>
        <p:nvSpPr>
          <p:cNvPr id="5" name="投影片編號版面配置區 1"/>
          <p:cNvSpPr>
            <a:spLocks noGrp="1"/>
          </p:cNvSpPr>
          <p:nvPr>
            <p:ph type="sldNum" sz="quarter" idx="4294967295"/>
          </p:nvPr>
        </p:nvSpPr>
        <p:spPr/>
        <p:txBody>
          <a:bodyPr/>
          <a:lstStyle/>
          <a:p>
            <a:fld id="{6B4DB25F-5354-4A88-8427-5C01DD593CD3}" type="slidenum">
              <a:rPr lang="en-US" altLang="zh-TW" smtClean="0"/>
              <a:pPr/>
              <a:t>1</a:t>
            </a:fld>
            <a:endParaRPr lang="en-US" altLang="zh-TW" dirty="0"/>
          </a:p>
        </p:txBody>
      </p:sp>
    </p:spTree>
    <p:extLst>
      <p:ext uri="{BB962C8B-B14F-4D97-AF65-F5344CB8AC3E}">
        <p14:creationId xmlns:p14="http://schemas.microsoft.com/office/powerpoint/2010/main" val="168956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TW" altLang="en-US" smtClean="0"/>
              <a:t>文章剽竊檢測工具</a:t>
            </a:r>
          </a:p>
        </p:txBody>
      </p:sp>
      <p:sp>
        <p:nvSpPr>
          <p:cNvPr id="20483" name="Rectangle 3"/>
          <p:cNvSpPr>
            <a:spLocks noGrp="1" noChangeArrowheads="1"/>
          </p:cNvSpPr>
          <p:nvPr>
            <p:ph idx="1"/>
          </p:nvPr>
        </p:nvSpPr>
        <p:spPr/>
        <p:txBody>
          <a:bodyPr>
            <a:normAutofit fontScale="92500" lnSpcReduction="20000"/>
          </a:bodyPr>
          <a:lstStyle/>
          <a:p>
            <a:r>
              <a:rPr lang="zh-TW" altLang="en-US" dirty="0" smtClean="0"/>
              <a:t>文章剽竊檢測工具服務</a:t>
            </a:r>
            <a:r>
              <a:rPr lang="en-US" altLang="zh-TW" dirty="0" smtClean="0"/>
              <a:t>-</a:t>
            </a:r>
            <a:r>
              <a:rPr lang="en-US" altLang="zh-TW" dirty="0" err="1" smtClean="0"/>
              <a:t>Turnitin</a:t>
            </a:r>
            <a:r>
              <a:rPr lang="zh-TW" altLang="en-US" dirty="0" smtClean="0"/>
              <a:t>：</a:t>
            </a:r>
            <a:endParaRPr lang="en-US" altLang="zh-TW" dirty="0" smtClean="0"/>
          </a:p>
          <a:p>
            <a:pPr lvl="1"/>
            <a:r>
              <a:rPr lang="zh-TW" altLang="en-US" dirty="0" smtClean="0"/>
              <a:t>可將論文、</a:t>
            </a:r>
            <a:r>
              <a:rPr lang="zh-TW" altLang="en-US" dirty="0"/>
              <a:t>作業、報告跟</a:t>
            </a:r>
            <a:r>
              <a:rPr lang="zh-TW" altLang="en-US" dirty="0" smtClean="0"/>
              <a:t>網路上超過百萬筆的電子出版品、期刊資料庫比對，提供多種語言比對，並以不同顏色區塊標示出與本文有相似文字片段的百分比。</a:t>
            </a:r>
            <a:endParaRPr lang="en-US" altLang="zh-TW" dirty="0" smtClean="0"/>
          </a:p>
          <a:p>
            <a:r>
              <a:rPr lang="zh-TW" altLang="en-US" dirty="0" smtClean="0"/>
              <a:t>使用方式：採申請制，請先於網頁填寫申請資料</a:t>
            </a:r>
            <a:endParaRPr lang="en-US" altLang="zh-TW" dirty="0" smtClean="0"/>
          </a:p>
          <a:p>
            <a:r>
              <a:rPr lang="zh-TW" altLang="en-US" dirty="0" smtClean="0"/>
              <a:t>詳細資訊請參閱學習科技組網頁：</a:t>
            </a:r>
            <a:r>
              <a:rPr lang="en-US" altLang="zh-TW" dirty="0" smtClean="0"/>
              <a:t/>
            </a:r>
            <a:br>
              <a:rPr lang="en-US" altLang="zh-TW" dirty="0" smtClean="0"/>
            </a:br>
            <a:r>
              <a:rPr lang="en-US" altLang="zh-TW" dirty="0" smtClean="0">
                <a:solidFill>
                  <a:srgbClr val="FF0000"/>
                </a:solidFill>
              </a:rPr>
              <a:t>http://learning.cc.nthu.edu.tw</a:t>
            </a:r>
          </a:p>
          <a:p>
            <a:r>
              <a:rPr lang="zh-TW" altLang="en-US" dirty="0" smtClean="0"/>
              <a:t>業務負責人：計通中心五樓</a:t>
            </a:r>
            <a:r>
              <a:rPr lang="en-US" altLang="zh-TW" dirty="0" smtClean="0"/>
              <a:t>504</a:t>
            </a:r>
            <a:r>
              <a:rPr lang="zh-TW" altLang="en-US" dirty="0" smtClean="0"/>
              <a:t>室，廖倪佑小姐，分機 </a:t>
            </a:r>
            <a:r>
              <a:rPr lang="en-US" altLang="zh-TW" dirty="0" smtClean="0"/>
              <a:t>31237</a:t>
            </a:r>
            <a:endParaRPr lang="zh-TW" altLang="en-US" dirty="0" smtClean="0"/>
          </a:p>
          <a:p>
            <a:pPr lvl="1"/>
            <a:endParaRPr lang="en-US" altLang="zh-TW" dirty="0" smtClean="0"/>
          </a:p>
        </p:txBody>
      </p:sp>
      <p:sp>
        <p:nvSpPr>
          <p:cNvPr id="2" name="投影片編號版面配置區 1"/>
          <p:cNvSpPr>
            <a:spLocks noGrp="1"/>
          </p:cNvSpPr>
          <p:nvPr>
            <p:ph type="sldNum" sz="quarter" idx="4294967295"/>
          </p:nvPr>
        </p:nvSpPr>
        <p:spPr/>
        <p:txBody>
          <a:bodyPr/>
          <a:lstStyle/>
          <a:p>
            <a:fld id="{6B4DB25F-5354-4A88-8427-5C01DD593CD3}" type="slidenum">
              <a:rPr lang="en-US" altLang="zh-TW" smtClean="0"/>
              <a:pPr/>
              <a:t>10</a:t>
            </a:fld>
            <a:endParaRPr lang="en-US" altLang="zh-TW"/>
          </a:p>
        </p:txBody>
      </p:sp>
    </p:spTree>
    <p:extLst>
      <p:ext uri="{BB962C8B-B14F-4D97-AF65-F5344CB8AC3E}">
        <p14:creationId xmlns:p14="http://schemas.microsoft.com/office/powerpoint/2010/main" val="422922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smtClean="0"/>
              <a:t>同步遠距教學教室</a:t>
            </a:r>
            <a:endParaRPr lang="zh-TW" altLang="en-US" dirty="0" smtClean="0"/>
          </a:p>
        </p:txBody>
      </p:sp>
      <p:sp>
        <p:nvSpPr>
          <p:cNvPr id="18435" name="Rectangle 3"/>
          <p:cNvSpPr>
            <a:spLocks noGrp="1" noChangeArrowheads="1"/>
          </p:cNvSpPr>
          <p:nvPr>
            <p:ph idx="1"/>
          </p:nvPr>
        </p:nvSpPr>
        <p:spPr/>
        <p:txBody>
          <a:bodyPr/>
          <a:lstStyle/>
          <a:p>
            <a:r>
              <a:rPr lang="zh-TW" altLang="en-US" sz="2800" dirty="0" smtClean="0">
                <a:sym typeface="Wingdings" pitchFamily="2" charset="2"/>
              </a:rPr>
              <a:t>利用視訊會議技術，讓本校學生可以同時參與他校教師所開設的課程，反之亦然</a:t>
            </a:r>
            <a:endParaRPr lang="en-US" altLang="zh-TW" sz="2800" dirty="0" smtClean="0"/>
          </a:p>
          <a:p>
            <a:pPr lvl="1"/>
            <a:r>
              <a:rPr lang="zh-TW" altLang="en-US" sz="2400" dirty="0" smtClean="0"/>
              <a:t>空堂時間校內各單位可申請借用遠距教室做為講演場地或舉辦教學活動。業務負責人：陳瑞徽小姐，分機</a:t>
            </a:r>
            <a:r>
              <a:rPr lang="en-US" altLang="zh-TW" sz="2400" dirty="0" smtClean="0"/>
              <a:t>31240</a:t>
            </a:r>
          </a:p>
          <a:p>
            <a:pPr lvl="1"/>
            <a:r>
              <a:rPr lang="zh-TW" altLang="en-US" sz="2400" dirty="0" smtClean="0"/>
              <a:t>收費辦法</a:t>
            </a:r>
            <a:r>
              <a:rPr lang="en-US" altLang="zh-TW" sz="2400" dirty="0" smtClean="0"/>
              <a:t>(</a:t>
            </a:r>
            <a:r>
              <a:rPr lang="zh-TW" altLang="en-US" sz="2400" dirty="0" smtClean="0"/>
              <a:t>單位：元</a:t>
            </a:r>
            <a:r>
              <a:rPr lang="en-US" altLang="zh-TW" sz="2400" dirty="0" smtClean="0"/>
              <a:t>/</a:t>
            </a:r>
            <a:r>
              <a:rPr lang="zh-TW" altLang="en-US" sz="2400" dirty="0" smtClean="0"/>
              <a:t>每小時</a:t>
            </a:r>
            <a:r>
              <a:rPr lang="en-US" altLang="zh-TW" sz="2400" dirty="0" smtClean="0"/>
              <a:t>)</a:t>
            </a:r>
          </a:p>
          <a:p>
            <a:endParaRPr lang="en-US" altLang="zh-TW" dirty="0" smtClean="0"/>
          </a:p>
        </p:txBody>
      </p:sp>
      <p:sp>
        <p:nvSpPr>
          <p:cNvPr id="2" name="投影片編號版面配置區 1"/>
          <p:cNvSpPr>
            <a:spLocks noGrp="1"/>
          </p:cNvSpPr>
          <p:nvPr>
            <p:ph type="sldNum" sz="quarter" idx="4294967295"/>
          </p:nvPr>
        </p:nvSpPr>
        <p:spPr/>
        <p:txBody>
          <a:bodyPr/>
          <a:lstStyle/>
          <a:p>
            <a:fld id="{6B4DB25F-5354-4A88-8427-5C01DD593CD3}" type="slidenum">
              <a:rPr lang="en-US" altLang="zh-TW" smtClean="0"/>
              <a:pPr/>
              <a:t>11</a:t>
            </a:fld>
            <a:endParaRPr lang="en-US" altLang="zh-TW" dirty="0"/>
          </a:p>
        </p:txBody>
      </p:sp>
      <p:graphicFrame>
        <p:nvGraphicFramePr>
          <p:cNvPr id="6" name="表格 5"/>
          <p:cNvGraphicFramePr>
            <a:graphicFrameLocks noGrp="1"/>
          </p:cNvGraphicFramePr>
          <p:nvPr>
            <p:extLst>
              <p:ext uri="{D42A27DB-BD31-4B8C-83A1-F6EECF244321}">
                <p14:modId xmlns:p14="http://schemas.microsoft.com/office/powerpoint/2010/main" val="786245681"/>
              </p:ext>
            </p:extLst>
          </p:nvPr>
        </p:nvGraphicFramePr>
        <p:xfrm>
          <a:off x="1052602" y="4195152"/>
          <a:ext cx="6910300" cy="2042160"/>
        </p:xfrm>
        <a:graphic>
          <a:graphicData uri="http://schemas.openxmlformats.org/drawingml/2006/table">
            <a:tbl>
              <a:tblPr firstRow="1" bandRow="1">
                <a:tableStyleId>{5940675A-B579-460E-94D1-54222C63F5DA}</a:tableStyleId>
              </a:tblPr>
              <a:tblGrid>
                <a:gridCol w="1727575">
                  <a:extLst>
                    <a:ext uri="{9D8B030D-6E8A-4147-A177-3AD203B41FA5}">
                      <a16:colId xmlns:a16="http://schemas.microsoft.com/office/drawing/2014/main" val="20000"/>
                    </a:ext>
                  </a:extLst>
                </a:gridCol>
                <a:gridCol w="1727575">
                  <a:extLst>
                    <a:ext uri="{9D8B030D-6E8A-4147-A177-3AD203B41FA5}">
                      <a16:colId xmlns:a16="http://schemas.microsoft.com/office/drawing/2014/main" val="20001"/>
                    </a:ext>
                  </a:extLst>
                </a:gridCol>
                <a:gridCol w="1727575">
                  <a:extLst>
                    <a:ext uri="{9D8B030D-6E8A-4147-A177-3AD203B41FA5}">
                      <a16:colId xmlns:a16="http://schemas.microsoft.com/office/drawing/2014/main" val="20002"/>
                    </a:ext>
                  </a:extLst>
                </a:gridCol>
                <a:gridCol w="1727575">
                  <a:extLst>
                    <a:ext uri="{9D8B030D-6E8A-4147-A177-3AD203B41FA5}">
                      <a16:colId xmlns:a16="http://schemas.microsoft.com/office/drawing/2014/main" val="20003"/>
                    </a:ext>
                  </a:extLst>
                </a:gridCol>
              </a:tblGrid>
              <a:tr h="264340">
                <a:tc rowSpan="2">
                  <a:txBody>
                    <a:bodyPr/>
                    <a:lstStyle/>
                    <a:p>
                      <a:pPr algn="ctr"/>
                      <a:r>
                        <a:rPr lang="zh-TW" altLang="en-US" sz="2000" dirty="0" smtClean="0">
                          <a:latin typeface="+mn-lt"/>
                          <a:ea typeface="+mj-ea"/>
                        </a:rPr>
                        <a:t>收費項目</a:t>
                      </a:r>
                      <a:endParaRPr lang="zh-TW" altLang="en-US" sz="2000" dirty="0">
                        <a:latin typeface="+mn-lt"/>
                        <a:ea typeface="+mj-ea"/>
                      </a:endParaRPr>
                    </a:p>
                  </a:txBody>
                  <a:tcPr anchor="ctr"/>
                </a:tc>
                <a:tc gridSpan="2">
                  <a:txBody>
                    <a:bodyPr/>
                    <a:lstStyle/>
                    <a:p>
                      <a:pPr algn="ctr"/>
                      <a:r>
                        <a:rPr lang="zh-TW" altLang="en-US" sz="2000" dirty="0" smtClean="0">
                          <a:latin typeface="+mn-lt"/>
                          <a:ea typeface="+mj-ea"/>
                        </a:rPr>
                        <a:t>校內</a:t>
                      </a:r>
                      <a:r>
                        <a:rPr lang="zh-TW" altLang="en-US" sz="2400" dirty="0" smtClean="0">
                          <a:latin typeface="+mn-lt"/>
                          <a:ea typeface="+mj-ea"/>
                        </a:rPr>
                        <a:t>單位</a:t>
                      </a:r>
                      <a:endParaRPr lang="zh-TW" altLang="en-US" sz="2000" dirty="0">
                        <a:latin typeface="+mn-lt"/>
                        <a:ea typeface="+mj-ea"/>
                      </a:endParaRPr>
                    </a:p>
                  </a:txBody>
                  <a:tcPr anchor="ctr"/>
                </a:tc>
                <a:tc hMerge="1">
                  <a:txBody>
                    <a:bodyPr/>
                    <a:lstStyle/>
                    <a:p>
                      <a:endParaRPr lang="zh-TW" altLang="en-US"/>
                    </a:p>
                  </a:txBody>
                  <a:tcPr/>
                </a:tc>
                <a:tc rowSpan="2">
                  <a:txBody>
                    <a:bodyPr/>
                    <a:lstStyle/>
                    <a:p>
                      <a:pPr algn="ctr"/>
                      <a:r>
                        <a:rPr lang="zh-TW" altLang="en-US" sz="2000" dirty="0" smtClean="0">
                          <a:latin typeface="+mn-lt"/>
                          <a:ea typeface="+mj-ea"/>
                        </a:rPr>
                        <a:t>校外單位</a:t>
                      </a:r>
                      <a:endParaRPr lang="zh-TW" altLang="en-US" sz="2000" dirty="0">
                        <a:latin typeface="+mn-lt"/>
                        <a:ea typeface="+mj-ea"/>
                      </a:endParaRPr>
                    </a:p>
                  </a:txBody>
                  <a:tcPr anchor="ctr"/>
                </a:tc>
                <a:extLst>
                  <a:ext uri="{0D108BD9-81ED-4DB2-BD59-A6C34878D82A}">
                    <a16:rowId xmlns:a16="http://schemas.microsoft.com/office/drawing/2014/main" val="10000"/>
                  </a:ext>
                </a:extLst>
              </a:tr>
              <a:tr h="264340">
                <a:tc vMerge="1">
                  <a:txBody>
                    <a:bodyPr/>
                    <a:lstStyle/>
                    <a:p>
                      <a:endParaRPr lang="zh-TW" altLang="en-US"/>
                    </a:p>
                  </a:txBody>
                  <a:tcPr/>
                </a:tc>
                <a:tc>
                  <a:txBody>
                    <a:bodyPr/>
                    <a:lstStyle/>
                    <a:p>
                      <a:pPr algn="ctr"/>
                      <a:r>
                        <a:rPr lang="zh-TW" altLang="en-US" sz="2000" dirty="0" smtClean="0">
                          <a:latin typeface="+mn-lt"/>
                          <a:ea typeface="+mj-ea"/>
                        </a:rPr>
                        <a:t>上班時間</a:t>
                      </a:r>
                      <a:endParaRPr lang="zh-TW" altLang="en-US" sz="2000" dirty="0">
                        <a:latin typeface="+mn-lt"/>
                        <a:ea typeface="+mj-ea"/>
                      </a:endParaRPr>
                    </a:p>
                  </a:txBody>
                  <a:tcPr anchor="ctr"/>
                </a:tc>
                <a:tc>
                  <a:txBody>
                    <a:bodyPr/>
                    <a:lstStyle/>
                    <a:p>
                      <a:pPr algn="ctr"/>
                      <a:r>
                        <a:rPr lang="zh-TW" altLang="en-US" sz="2000" dirty="0" smtClean="0">
                          <a:latin typeface="+mn-lt"/>
                          <a:ea typeface="+mj-ea"/>
                        </a:rPr>
                        <a:t>非上班時間</a:t>
                      </a:r>
                      <a:endParaRPr lang="zh-TW" altLang="en-US" sz="2000" dirty="0">
                        <a:latin typeface="+mn-lt"/>
                        <a:ea typeface="+mj-ea"/>
                      </a:endParaRPr>
                    </a:p>
                  </a:txBody>
                  <a:tcPr anchor="ctr"/>
                </a:tc>
                <a:tc vMerge="1">
                  <a:txBody>
                    <a:bodyPr/>
                    <a:lstStyle/>
                    <a:p>
                      <a:endParaRPr lang="zh-TW" altLang="en-US"/>
                    </a:p>
                  </a:txBody>
                  <a:tcPr/>
                </a:tc>
                <a:extLst>
                  <a:ext uri="{0D108BD9-81ED-4DB2-BD59-A6C34878D82A}">
                    <a16:rowId xmlns:a16="http://schemas.microsoft.com/office/drawing/2014/main" val="10001"/>
                  </a:ext>
                </a:extLst>
              </a:tr>
              <a:tr h="264340">
                <a:tc>
                  <a:txBody>
                    <a:bodyPr/>
                    <a:lstStyle/>
                    <a:p>
                      <a:r>
                        <a:rPr lang="en-US" altLang="zh-TW" sz="2000" dirty="0" smtClean="0">
                          <a:latin typeface="+mn-lt"/>
                          <a:ea typeface="+mj-ea"/>
                        </a:rPr>
                        <a:t>1.</a:t>
                      </a:r>
                      <a:r>
                        <a:rPr lang="zh-TW" altLang="en-US" sz="2000" dirty="0" smtClean="0">
                          <a:latin typeface="+mn-lt"/>
                          <a:ea typeface="+mj-ea"/>
                        </a:rPr>
                        <a:t>場地使用</a:t>
                      </a:r>
                      <a:endParaRPr lang="zh-TW" altLang="en-US" sz="2000" dirty="0">
                        <a:latin typeface="+mn-lt"/>
                        <a:ea typeface="+mj-ea"/>
                      </a:endParaRPr>
                    </a:p>
                  </a:txBody>
                  <a:tcPr/>
                </a:tc>
                <a:tc>
                  <a:txBody>
                    <a:bodyPr/>
                    <a:lstStyle/>
                    <a:p>
                      <a:pPr algn="r"/>
                      <a:r>
                        <a:rPr lang="en-US" altLang="zh-TW" sz="2000" dirty="0" smtClean="0">
                          <a:latin typeface="+mn-lt"/>
                          <a:ea typeface="+mj-ea"/>
                        </a:rPr>
                        <a:t>1000</a:t>
                      </a:r>
                      <a:endParaRPr lang="zh-TW" altLang="en-US" sz="2000" dirty="0">
                        <a:latin typeface="+mn-lt"/>
                        <a:ea typeface="+mj-ea"/>
                      </a:endParaRPr>
                    </a:p>
                  </a:txBody>
                  <a:tcPr anchor="ctr"/>
                </a:tc>
                <a:tc>
                  <a:txBody>
                    <a:bodyPr/>
                    <a:lstStyle/>
                    <a:p>
                      <a:pPr algn="r"/>
                      <a:r>
                        <a:rPr lang="en-US" altLang="zh-TW" sz="2000" dirty="0" smtClean="0">
                          <a:latin typeface="+mn-lt"/>
                          <a:ea typeface="+mj-ea"/>
                        </a:rPr>
                        <a:t>1300</a:t>
                      </a:r>
                      <a:endParaRPr lang="zh-TW" altLang="en-US" sz="2000" dirty="0">
                        <a:latin typeface="+mn-lt"/>
                        <a:ea typeface="+mj-ea"/>
                      </a:endParaRPr>
                    </a:p>
                  </a:txBody>
                  <a:tcPr anchor="ctr"/>
                </a:tc>
                <a:tc>
                  <a:txBody>
                    <a:bodyPr/>
                    <a:lstStyle/>
                    <a:p>
                      <a:pPr algn="r"/>
                      <a:r>
                        <a:rPr lang="en-US" altLang="zh-TW" sz="2000" dirty="0" smtClean="0">
                          <a:latin typeface="+mn-lt"/>
                          <a:ea typeface="+mj-ea"/>
                        </a:rPr>
                        <a:t>3250</a:t>
                      </a:r>
                      <a:endParaRPr lang="zh-TW" altLang="en-US" sz="2000" dirty="0">
                        <a:latin typeface="+mn-lt"/>
                        <a:ea typeface="+mj-ea"/>
                      </a:endParaRPr>
                    </a:p>
                  </a:txBody>
                  <a:tcPr anchor="ctr"/>
                </a:tc>
                <a:extLst>
                  <a:ext uri="{0D108BD9-81ED-4DB2-BD59-A6C34878D82A}">
                    <a16:rowId xmlns:a16="http://schemas.microsoft.com/office/drawing/2014/main" val="10002"/>
                  </a:ext>
                </a:extLst>
              </a:tr>
              <a:tr h="264340">
                <a:tc>
                  <a:txBody>
                    <a:bodyPr/>
                    <a:lstStyle/>
                    <a:p>
                      <a:r>
                        <a:rPr lang="en-US" altLang="zh-TW" sz="2000" dirty="0" smtClean="0">
                          <a:latin typeface="+mn-lt"/>
                          <a:ea typeface="+mj-ea"/>
                        </a:rPr>
                        <a:t>2.</a:t>
                      </a:r>
                      <a:r>
                        <a:rPr lang="zh-TW" altLang="en-US" sz="2000" dirty="0" smtClean="0">
                          <a:latin typeface="+mn-lt"/>
                          <a:ea typeface="+mj-ea"/>
                        </a:rPr>
                        <a:t>錄影費</a:t>
                      </a:r>
                      <a:endParaRPr lang="zh-TW" altLang="en-US" sz="2000" dirty="0">
                        <a:latin typeface="+mn-lt"/>
                        <a:ea typeface="+mj-ea"/>
                      </a:endParaRPr>
                    </a:p>
                  </a:txBody>
                  <a:tcPr/>
                </a:tc>
                <a:tc>
                  <a:txBody>
                    <a:bodyPr/>
                    <a:lstStyle/>
                    <a:p>
                      <a:pPr algn="r"/>
                      <a:r>
                        <a:rPr lang="en-US" altLang="zh-TW" sz="2000" dirty="0" smtClean="0">
                          <a:latin typeface="+mn-lt"/>
                          <a:ea typeface="+mj-ea"/>
                        </a:rPr>
                        <a:t>1000</a:t>
                      </a:r>
                      <a:endParaRPr lang="zh-TW" altLang="en-US" sz="2000" dirty="0">
                        <a:latin typeface="+mn-lt"/>
                        <a:ea typeface="+mj-ea"/>
                      </a:endParaRPr>
                    </a:p>
                  </a:txBody>
                  <a:tcPr anchor="ctr"/>
                </a:tc>
                <a:tc>
                  <a:txBody>
                    <a:bodyPr/>
                    <a:lstStyle/>
                    <a:p>
                      <a:pPr algn="r"/>
                      <a:r>
                        <a:rPr lang="en-US" altLang="zh-TW" sz="2000" dirty="0" smtClean="0">
                          <a:latin typeface="+mn-lt"/>
                          <a:ea typeface="+mj-ea"/>
                        </a:rPr>
                        <a:t>1000</a:t>
                      </a:r>
                      <a:endParaRPr lang="zh-TW" altLang="en-US" sz="2000" dirty="0">
                        <a:latin typeface="+mn-lt"/>
                        <a:ea typeface="+mj-ea"/>
                      </a:endParaRPr>
                    </a:p>
                  </a:txBody>
                  <a:tcPr anchor="ctr"/>
                </a:tc>
                <a:tc>
                  <a:txBody>
                    <a:bodyPr/>
                    <a:lstStyle/>
                    <a:p>
                      <a:pPr algn="r"/>
                      <a:r>
                        <a:rPr lang="en-US" altLang="zh-TW" sz="2000" dirty="0" smtClean="0">
                          <a:latin typeface="+mn-lt"/>
                          <a:ea typeface="+mj-ea"/>
                        </a:rPr>
                        <a:t>2000</a:t>
                      </a:r>
                      <a:endParaRPr lang="zh-TW" altLang="en-US" sz="2000" dirty="0">
                        <a:latin typeface="+mn-lt"/>
                        <a:ea typeface="+mj-ea"/>
                      </a:endParaRPr>
                    </a:p>
                  </a:txBody>
                  <a:tcPr anchor="ctr"/>
                </a:tc>
                <a:extLst>
                  <a:ext uri="{0D108BD9-81ED-4DB2-BD59-A6C34878D82A}">
                    <a16:rowId xmlns:a16="http://schemas.microsoft.com/office/drawing/2014/main" val="10003"/>
                  </a:ext>
                </a:extLst>
              </a:tr>
              <a:tr h="331490">
                <a:tc>
                  <a:txBody>
                    <a:bodyPr/>
                    <a:lstStyle/>
                    <a:p>
                      <a:r>
                        <a:rPr lang="en-US" altLang="zh-TW" sz="2000" dirty="0" smtClean="0">
                          <a:latin typeface="+mn-lt"/>
                          <a:ea typeface="+mj-ea"/>
                        </a:rPr>
                        <a:t>3.</a:t>
                      </a:r>
                      <a:r>
                        <a:rPr lang="zh-TW" altLang="en-US" sz="2000" dirty="0" smtClean="0">
                          <a:latin typeface="+mn-lt"/>
                          <a:ea typeface="+mj-ea"/>
                        </a:rPr>
                        <a:t>保證金</a:t>
                      </a:r>
                      <a:endParaRPr lang="en-US" altLang="zh-TW" sz="2000" dirty="0" smtClean="0">
                        <a:latin typeface="+mn-lt"/>
                        <a:ea typeface="+mj-ea"/>
                      </a:endParaRPr>
                    </a:p>
                  </a:txBody>
                  <a:tcPr/>
                </a:tc>
                <a:tc>
                  <a:txBody>
                    <a:bodyPr/>
                    <a:lstStyle/>
                    <a:p>
                      <a:pPr algn="r"/>
                      <a:endParaRPr lang="zh-TW" altLang="en-US" sz="2000" dirty="0">
                        <a:latin typeface="+mn-lt"/>
                        <a:ea typeface="+mj-ea"/>
                      </a:endParaRPr>
                    </a:p>
                  </a:txBody>
                  <a:tcPr anchor="ctr"/>
                </a:tc>
                <a:tc>
                  <a:txBody>
                    <a:bodyPr/>
                    <a:lstStyle/>
                    <a:p>
                      <a:pPr algn="r"/>
                      <a:endParaRPr lang="zh-TW" altLang="en-US" sz="2000" dirty="0">
                        <a:latin typeface="+mn-lt"/>
                        <a:ea typeface="+mj-ea"/>
                      </a:endParaRPr>
                    </a:p>
                  </a:txBody>
                  <a:tcPr anchor="ctr"/>
                </a:tc>
                <a:tc>
                  <a:txBody>
                    <a:bodyPr/>
                    <a:lstStyle/>
                    <a:p>
                      <a:pPr algn="r"/>
                      <a:r>
                        <a:rPr lang="en-US" altLang="zh-TW" sz="2000" dirty="0" smtClean="0">
                          <a:latin typeface="+mn-lt"/>
                          <a:ea typeface="+mj-ea"/>
                        </a:rPr>
                        <a:t>2000</a:t>
                      </a:r>
                      <a:endParaRPr lang="zh-TW" altLang="en-US" sz="2000" dirty="0">
                        <a:latin typeface="+mn-lt"/>
                        <a:ea typeface="+mj-ea"/>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219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清華整合型網站管理平台</a:t>
            </a:r>
          </a:p>
        </p:txBody>
      </p:sp>
      <p:sp>
        <p:nvSpPr>
          <p:cNvPr id="3" name="內容版面配置區 2"/>
          <p:cNvSpPr>
            <a:spLocks noGrp="1"/>
          </p:cNvSpPr>
          <p:nvPr>
            <p:ph idx="1"/>
          </p:nvPr>
        </p:nvSpPr>
        <p:spPr/>
        <p:txBody>
          <a:bodyPr>
            <a:normAutofit fontScale="92500" lnSpcReduction="10000"/>
          </a:bodyPr>
          <a:lstStyle/>
          <a:p>
            <a:r>
              <a:rPr lang="zh-TW" altLang="en-US" dirty="0"/>
              <a:t>本平台主要供本校行政、教學、研究用途之網站建置、管理與使用。</a:t>
            </a:r>
            <a:endParaRPr lang="en-US" altLang="zh-TW" dirty="0"/>
          </a:p>
          <a:p>
            <a:r>
              <a:rPr lang="zh-TW" altLang="en-US" dirty="0"/>
              <a:t>本校專任教師亦可作為負責人提出申請，建置學術與研究網站，收費每年</a:t>
            </a:r>
            <a:r>
              <a:rPr lang="en-US" altLang="zh-TW" dirty="0"/>
              <a:t>6,000</a:t>
            </a:r>
            <a:r>
              <a:rPr lang="zh-TW" altLang="en-US" dirty="0"/>
              <a:t>元。</a:t>
            </a:r>
            <a:endParaRPr lang="en-US" altLang="zh-TW" dirty="0"/>
          </a:p>
          <a:p>
            <a:pPr lvl="1"/>
            <a:r>
              <a:rPr lang="zh-TW" altLang="en-US" dirty="0"/>
              <a:t>計通中心負責平台之建置維運，申請單位負責網站內容之建置與維護。</a:t>
            </a:r>
            <a:endParaRPr lang="en-US" altLang="zh-TW" dirty="0"/>
          </a:p>
          <a:p>
            <a:r>
              <a:rPr lang="zh-TW" altLang="en-US" dirty="0" smtClean="0"/>
              <a:t>相關資訊，請參考網頁：</a:t>
            </a:r>
            <a:r>
              <a:rPr lang="en-US" altLang="zh-TW" dirty="0" smtClean="0"/>
              <a:t> </a:t>
            </a:r>
            <a:br>
              <a:rPr lang="en-US" altLang="zh-TW" dirty="0" smtClean="0"/>
            </a:br>
            <a:r>
              <a:rPr lang="en-US" altLang="zh-TW" dirty="0" smtClean="0">
                <a:solidFill>
                  <a:srgbClr val="FF0000"/>
                </a:solidFill>
              </a:rPr>
              <a:t>http://iws.web.nthu.edu.tw/</a:t>
            </a:r>
          </a:p>
          <a:p>
            <a:r>
              <a:rPr lang="zh-TW" altLang="en-US" dirty="0" smtClean="0"/>
              <a:t>聯絡方式：計通中心五樓</a:t>
            </a:r>
            <a:r>
              <a:rPr lang="en-US" altLang="zh-TW" dirty="0" smtClean="0"/>
              <a:t>504</a:t>
            </a:r>
            <a:r>
              <a:rPr lang="zh-TW" altLang="en-US" dirty="0" smtClean="0"/>
              <a:t>室，黃孟翎先生，分機 </a:t>
            </a:r>
            <a:r>
              <a:rPr lang="en-US" altLang="zh-TW" dirty="0" smtClean="0"/>
              <a:t>31139</a:t>
            </a:r>
            <a:r>
              <a:rPr lang="zh-TW" altLang="en-US" dirty="0" smtClean="0"/>
              <a:t>。</a:t>
            </a:r>
          </a:p>
          <a:p>
            <a:endParaRPr lang="zh-TW" altLang="en-US" dirty="0"/>
          </a:p>
        </p:txBody>
      </p:sp>
    </p:spTree>
    <p:extLst>
      <p:ext uri="{BB962C8B-B14F-4D97-AF65-F5344CB8AC3E}">
        <p14:creationId xmlns:p14="http://schemas.microsoft.com/office/powerpoint/2010/main" val="38920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清華影音雲端服務</a:t>
            </a:r>
          </a:p>
        </p:txBody>
      </p:sp>
      <p:sp>
        <p:nvSpPr>
          <p:cNvPr id="3" name="內容版面配置區 2"/>
          <p:cNvSpPr>
            <a:spLocks noGrp="1"/>
          </p:cNvSpPr>
          <p:nvPr>
            <p:ph idx="1"/>
          </p:nvPr>
        </p:nvSpPr>
        <p:spPr/>
        <p:txBody>
          <a:bodyPr>
            <a:normAutofit/>
          </a:bodyPr>
          <a:lstStyle/>
          <a:p>
            <a:r>
              <a:rPr lang="zh-TW" altLang="zh-TW" sz="3000" dirty="0"/>
              <a:t>本平</a:t>
            </a:r>
            <a:r>
              <a:rPr lang="zh-TW" altLang="en-US" sz="3000" dirty="0"/>
              <a:t>臺</a:t>
            </a:r>
            <a:r>
              <a:rPr lang="zh-TW" altLang="zh-TW" sz="3000" dirty="0"/>
              <a:t>為供本校行政、教學、研究單位之單位影音建置管理使用</a:t>
            </a:r>
            <a:endParaRPr lang="en-US" altLang="zh-TW" sz="3000" dirty="0"/>
          </a:p>
          <a:p>
            <a:r>
              <a:rPr lang="zh-TW" altLang="zh-TW" sz="3000" dirty="0"/>
              <a:t>計通中心負責平台建置維運，申請單位負責網站內容維</a:t>
            </a:r>
            <a:r>
              <a:rPr lang="zh-TW" altLang="en-US" sz="3000" dirty="0"/>
              <a:t>護</a:t>
            </a:r>
            <a:r>
              <a:rPr lang="zh-TW" altLang="zh-TW" sz="3000" dirty="0"/>
              <a:t>。</a:t>
            </a:r>
            <a:endParaRPr lang="en-US" altLang="zh-TW" sz="3000" dirty="0"/>
          </a:p>
          <a:p>
            <a:r>
              <a:rPr lang="zh-TW" altLang="en-US" sz="3000" dirty="0"/>
              <a:t>相關資訊，請</a:t>
            </a:r>
            <a:r>
              <a:rPr lang="zh-TW" altLang="en-US" sz="3000" dirty="0" smtClean="0"/>
              <a:t>參考網頁</a:t>
            </a:r>
            <a:r>
              <a:rPr lang="zh-TW" altLang="en-US" sz="3000" dirty="0"/>
              <a:t>：</a:t>
            </a:r>
            <a:r>
              <a:rPr lang="en-US" altLang="zh-TW" sz="3000" dirty="0"/>
              <a:t/>
            </a:r>
            <a:br>
              <a:rPr lang="en-US" altLang="zh-TW" sz="3000" dirty="0"/>
            </a:br>
            <a:r>
              <a:rPr lang="en-US" altLang="zh-TW" sz="3000" dirty="0">
                <a:solidFill>
                  <a:srgbClr val="FF0000"/>
                </a:solidFill>
              </a:rPr>
              <a:t>http://media.web.nthu.edu.tw/</a:t>
            </a:r>
          </a:p>
          <a:p>
            <a:r>
              <a:rPr lang="zh-TW" altLang="en-US" sz="3000" dirty="0"/>
              <a:t>聯絡方式：計通中心五樓</a:t>
            </a:r>
            <a:r>
              <a:rPr lang="en-US" altLang="zh-TW" sz="3000" dirty="0"/>
              <a:t>504</a:t>
            </a:r>
            <a:r>
              <a:rPr lang="zh-TW" altLang="en-US" sz="3000" dirty="0"/>
              <a:t>室，黃孟翎先生，分機 </a:t>
            </a:r>
            <a:r>
              <a:rPr lang="en-US" altLang="zh-TW" sz="3000" dirty="0"/>
              <a:t>31139</a:t>
            </a:r>
            <a:r>
              <a:rPr lang="zh-TW" altLang="en-US" sz="3000" dirty="0"/>
              <a:t>。</a:t>
            </a:r>
          </a:p>
        </p:txBody>
      </p:sp>
    </p:spTree>
    <p:extLst>
      <p:ext uri="{BB962C8B-B14F-4D97-AF65-F5344CB8AC3E}">
        <p14:creationId xmlns:p14="http://schemas.microsoft.com/office/powerpoint/2010/main" val="183899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smtClean="0"/>
              <a:t>錄影、照相及數位攝影棚借用</a:t>
            </a:r>
          </a:p>
        </p:txBody>
      </p:sp>
      <p:sp>
        <p:nvSpPr>
          <p:cNvPr id="14339" name="Rectangle 3"/>
          <p:cNvSpPr>
            <a:spLocks noGrp="1" noChangeArrowheads="1"/>
          </p:cNvSpPr>
          <p:nvPr>
            <p:ph idx="1"/>
          </p:nvPr>
        </p:nvSpPr>
        <p:spPr/>
        <p:txBody>
          <a:bodyPr>
            <a:normAutofit fontScale="92500"/>
          </a:bodyPr>
          <a:lstStyle/>
          <a:p>
            <a:r>
              <a:rPr lang="zh-TW" altLang="en-US" dirty="0" smtClean="0"/>
              <a:t>教師如需申請錄影或照相，請依校園活動攝影申請辦法提出申請。</a:t>
            </a:r>
          </a:p>
          <a:p>
            <a:r>
              <a:rPr lang="zh-TW" altLang="en-US" dirty="0" smtClean="0"/>
              <a:t>各單位需借用數位攝影棚，依攝影棚錄音室教學節目申請製作辦法應繳納場地費、事務人員加班費、相關設備租用費等。若為教學單位之教學節目內容製作，目前免費服務。</a:t>
            </a:r>
          </a:p>
          <a:p>
            <a:r>
              <a:rPr lang="zh-TW" altLang="en-US" dirty="0" smtClean="0"/>
              <a:t>錄影、照相、數位攝影棚借用申請，請洽計通中心五樓</a:t>
            </a:r>
            <a:r>
              <a:rPr lang="en-US" altLang="zh-TW" dirty="0" smtClean="0"/>
              <a:t>503</a:t>
            </a:r>
            <a:r>
              <a:rPr lang="zh-TW" altLang="en-US" dirty="0" smtClean="0"/>
              <a:t>室，沈聖儒先生，分機 </a:t>
            </a:r>
            <a:r>
              <a:rPr lang="en-US" altLang="zh-TW" dirty="0" smtClean="0"/>
              <a:t>31131</a:t>
            </a:r>
            <a:r>
              <a:rPr lang="zh-TW" altLang="en-US" dirty="0" smtClean="0"/>
              <a:t>。</a:t>
            </a:r>
          </a:p>
        </p:txBody>
      </p:sp>
      <p:sp>
        <p:nvSpPr>
          <p:cNvPr id="2" name="投影片編號版面配置區 1"/>
          <p:cNvSpPr>
            <a:spLocks noGrp="1"/>
          </p:cNvSpPr>
          <p:nvPr>
            <p:ph type="sldNum" sz="quarter" idx="4294967295"/>
          </p:nvPr>
        </p:nvSpPr>
        <p:spPr/>
        <p:txBody>
          <a:bodyPr/>
          <a:lstStyle/>
          <a:p>
            <a:fld id="{6B4DB25F-5354-4A88-8427-5C01DD593CD3}" type="slidenum">
              <a:rPr lang="en-US" altLang="zh-TW" smtClean="0"/>
              <a:pPr/>
              <a:t>14</a:t>
            </a:fld>
            <a:endParaRPr lang="en-US" altLang="zh-TW"/>
          </a:p>
        </p:txBody>
      </p:sp>
    </p:spTree>
    <p:extLst>
      <p:ext uri="{BB962C8B-B14F-4D97-AF65-F5344CB8AC3E}">
        <p14:creationId xmlns:p14="http://schemas.microsoft.com/office/powerpoint/2010/main" val="2870177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l"/>
            <a:r>
              <a:rPr lang="zh-TW" altLang="en-US" sz="4000" dirty="0" smtClean="0"/>
              <a:t>影音轉拷服務</a:t>
            </a:r>
          </a:p>
        </p:txBody>
      </p:sp>
      <p:sp>
        <p:nvSpPr>
          <p:cNvPr id="16387" name="Rectangle 3"/>
          <p:cNvSpPr>
            <a:spLocks noGrp="1" noChangeArrowheads="1"/>
          </p:cNvSpPr>
          <p:nvPr>
            <p:ph idx="1"/>
          </p:nvPr>
        </p:nvSpPr>
        <p:spPr/>
        <p:txBody>
          <a:bodyPr>
            <a:noAutofit/>
          </a:bodyPr>
          <a:lstStyle/>
          <a:p>
            <a:r>
              <a:rPr lang="zh-TW" altLang="en-US" sz="2800" dirty="0" smtClean="0">
                <a:latin typeface="微軟正黑體" pitchFamily="34" charset="-120"/>
              </a:rPr>
              <a:t>提供本校師生錄影帶等轉拷服務</a:t>
            </a:r>
            <a:endParaRPr lang="en-US" altLang="zh-TW" sz="2800" dirty="0" smtClean="0">
              <a:latin typeface="微軟正黑體" pitchFamily="34" charset="-120"/>
            </a:endParaRPr>
          </a:p>
          <a:p>
            <a:r>
              <a:rPr lang="zh-TW" altLang="en-US" sz="2800" dirty="0" smtClean="0">
                <a:latin typeface="微軟正黑體" pitchFamily="34" charset="-120"/>
              </a:rPr>
              <a:t>收費辦法：</a:t>
            </a:r>
            <a:endParaRPr lang="en-US" altLang="zh-TW" sz="2800" dirty="0" smtClean="0">
              <a:latin typeface="微軟正黑體" pitchFamily="34" charset="-120"/>
            </a:endParaRPr>
          </a:p>
          <a:p>
            <a:endParaRPr lang="en-US" altLang="zh-TW" sz="2800" dirty="0" smtClean="0">
              <a:latin typeface="微軟正黑體" pitchFamily="34" charset="-120"/>
            </a:endParaRPr>
          </a:p>
          <a:p>
            <a:endParaRPr lang="en-US" altLang="zh-TW" sz="2800" dirty="0" smtClean="0">
              <a:latin typeface="微軟正黑體" pitchFamily="34" charset="-120"/>
            </a:endParaRPr>
          </a:p>
          <a:p>
            <a:endParaRPr lang="en-US" altLang="zh-TW" sz="2800" dirty="0" smtClean="0">
              <a:latin typeface="微軟正黑體" pitchFamily="34" charset="-120"/>
            </a:endParaRPr>
          </a:p>
          <a:p>
            <a:endParaRPr lang="en-US" altLang="zh-TW" sz="2800" dirty="0" smtClean="0">
              <a:latin typeface="微軟正黑體" pitchFamily="34" charset="-120"/>
            </a:endParaRPr>
          </a:p>
          <a:p>
            <a:endParaRPr lang="en-US" altLang="zh-TW" sz="2800" dirty="0" smtClean="0">
              <a:latin typeface="微軟正黑體" pitchFamily="34" charset="-120"/>
            </a:endParaRPr>
          </a:p>
          <a:p>
            <a:r>
              <a:rPr lang="zh-TW" altLang="en-US" sz="2800" dirty="0" smtClean="0">
                <a:latin typeface="微軟正黑體" pitchFamily="34" charset="-120"/>
              </a:rPr>
              <a:t>業務負責人：計通中心五樓</a:t>
            </a:r>
            <a:r>
              <a:rPr lang="en-US" altLang="zh-TW" sz="2800" dirty="0" smtClean="0">
                <a:latin typeface="微軟正黑體" pitchFamily="34" charset="-120"/>
              </a:rPr>
              <a:t>503</a:t>
            </a:r>
            <a:r>
              <a:rPr lang="zh-TW" altLang="en-US" sz="2800" dirty="0" smtClean="0">
                <a:latin typeface="微軟正黑體" pitchFamily="34" charset="-120"/>
              </a:rPr>
              <a:t>室，沈聖儒先生，分機 </a:t>
            </a:r>
            <a:r>
              <a:rPr lang="en-US" altLang="zh-TW" sz="2800" dirty="0" smtClean="0">
                <a:latin typeface="微軟正黑體" pitchFamily="34" charset="-120"/>
              </a:rPr>
              <a:t>31131</a:t>
            </a:r>
            <a:endParaRPr lang="zh-TW" altLang="en-US" sz="2800" dirty="0" smtClean="0">
              <a:latin typeface="微軟正黑體" pitchFamily="34" charset="-120"/>
            </a:endParaRPr>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15</a:t>
            </a:fld>
            <a:endParaRPr lang="en-US" altLang="zh-TW"/>
          </a:p>
        </p:txBody>
      </p:sp>
      <p:graphicFrame>
        <p:nvGraphicFramePr>
          <p:cNvPr id="10" name="表格 9"/>
          <p:cNvGraphicFramePr>
            <a:graphicFrameLocks noGrp="1"/>
          </p:cNvGraphicFramePr>
          <p:nvPr>
            <p:extLst/>
          </p:nvPr>
        </p:nvGraphicFramePr>
        <p:xfrm>
          <a:off x="1043608" y="2708920"/>
          <a:ext cx="6963786" cy="2209800"/>
        </p:xfrm>
        <a:graphic>
          <a:graphicData uri="http://schemas.openxmlformats.org/drawingml/2006/table">
            <a:tbl>
              <a:tblPr firstRow="1" firstCol="1" bandRow="1">
                <a:tableStyleId>{5940675A-B579-460E-94D1-54222C63F5DA}</a:tableStyleId>
              </a:tblPr>
              <a:tblGrid>
                <a:gridCol w="1689822">
                  <a:extLst>
                    <a:ext uri="{9D8B030D-6E8A-4147-A177-3AD203B41FA5}">
                      <a16:colId xmlns:a16="http://schemas.microsoft.com/office/drawing/2014/main" val="2911873221"/>
                    </a:ext>
                  </a:extLst>
                </a:gridCol>
                <a:gridCol w="2404615">
                  <a:extLst>
                    <a:ext uri="{9D8B030D-6E8A-4147-A177-3AD203B41FA5}">
                      <a16:colId xmlns:a16="http://schemas.microsoft.com/office/drawing/2014/main" val="942617175"/>
                    </a:ext>
                  </a:extLst>
                </a:gridCol>
                <a:gridCol w="2869349">
                  <a:extLst>
                    <a:ext uri="{9D8B030D-6E8A-4147-A177-3AD203B41FA5}">
                      <a16:colId xmlns:a16="http://schemas.microsoft.com/office/drawing/2014/main" val="1392801610"/>
                    </a:ext>
                  </a:extLst>
                </a:gridCol>
              </a:tblGrid>
              <a:tr h="417483">
                <a:tc>
                  <a:txBody>
                    <a:bodyPr/>
                    <a:lstStyle/>
                    <a:p>
                      <a:pPr algn="ctr">
                        <a:spcAft>
                          <a:spcPts val="0"/>
                        </a:spcAft>
                      </a:pPr>
                      <a:r>
                        <a:rPr lang="zh-TW" sz="2400" kern="0" dirty="0" smtClean="0">
                          <a:effectLst/>
                          <a:latin typeface="+mn-lt"/>
                          <a:ea typeface="+mj-ea"/>
                        </a:rPr>
                        <a:t>來源媒體</a:t>
                      </a:r>
                      <a:endParaRPr lang="zh-TW" sz="2400" kern="100" dirty="0">
                        <a:effectLst/>
                        <a:latin typeface="+mn-lt"/>
                        <a:ea typeface="+mj-ea"/>
                        <a:cs typeface="Times New Roman" panose="02020603050405020304" pitchFamily="18" charset="0"/>
                      </a:endParaRPr>
                    </a:p>
                  </a:txBody>
                  <a:tcPr marL="38100" marR="38100" marT="38100" marB="38100" anchor="ctr"/>
                </a:tc>
                <a:tc>
                  <a:txBody>
                    <a:bodyPr/>
                    <a:lstStyle/>
                    <a:p>
                      <a:pPr algn="ctr">
                        <a:spcAft>
                          <a:spcPts val="0"/>
                        </a:spcAft>
                      </a:pPr>
                      <a:r>
                        <a:rPr lang="zh-TW" sz="2400" kern="0" dirty="0" smtClean="0">
                          <a:effectLst/>
                          <a:latin typeface="+mn-lt"/>
                          <a:ea typeface="+mj-ea"/>
                        </a:rPr>
                        <a:t>轉出媒體</a:t>
                      </a:r>
                      <a:endParaRPr lang="zh-TW" sz="2400" kern="100" dirty="0">
                        <a:effectLst/>
                        <a:latin typeface="+mn-lt"/>
                        <a:ea typeface="+mj-ea"/>
                        <a:cs typeface="Times New Roman" panose="02020603050405020304" pitchFamily="18" charset="0"/>
                      </a:endParaRPr>
                    </a:p>
                  </a:txBody>
                  <a:tcPr marL="38100" marR="38100" marT="38100" marB="38100" anchor="ctr"/>
                </a:tc>
                <a:tc>
                  <a:txBody>
                    <a:bodyPr/>
                    <a:lstStyle/>
                    <a:p>
                      <a:pPr algn="ctr">
                        <a:spcAft>
                          <a:spcPts val="0"/>
                        </a:spcAft>
                      </a:pPr>
                      <a:r>
                        <a:rPr lang="zh-TW" sz="2400" kern="0" smtClean="0">
                          <a:effectLst/>
                          <a:latin typeface="+mn-lt"/>
                          <a:ea typeface="+mj-ea"/>
                        </a:rPr>
                        <a:t>費用</a:t>
                      </a:r>
                      <a:endParaRPr lang="zh-TW" sz="2400" kern="100">
                        <a:effectLst/>
                        <a:latin typeface="+mn-lt"/>
                        <a:ea typeface="+mj-ea"/>
                        <a:cs typeface="Times New Roman" panose="02020603050405020304" pitchFamily="18" charset="0"/>
                      </a:endParaRPr>
                    </a:p>
                  </a:txBody>
                  <a:tcPr marL="38100" marR="38100" marT="38100" marB="38100" anchor="ctr"/>
                </a:tc>
                <a:extLst>
                  <a:ext uri="{0D108BD9-81ED-4DB2-BD59-A6C34878D82A}">
                    <a16:rowId xmlns:a16="http://schemas.microsoft.com/office/drawing/2014/main" val="4239006175"/>
                  </a:ext>
                </a:extLst>
              </a:tr>
              <a:tr h="417483">
                <a:tc>
                  <a:txBody>
                    <a:bodyPr/>
                    <a:lstStyle/>
                    <a:p>
                      <a:pPr>
                        <a:spcAft>
                          <a:spcPts val="0"/>
                        </a:spcAft>
                      </a:pPr>
                      <a:r>
                        <a:rPr lang="en-US" sz="2400" kern="0" smtClean="0">
                          <a:effectLst/>
                          <a:latin typeface="+mn-lt"/>
                          <a:ea typeface="+mj-ea"/>
                        </a:rPr>
                        <a:t>DV</a:t>
                      </a:r>
                      <a:endParaRPr lang="zh-TW" sz="2400" kern="100" dirty="0">
                        <a:effectLst/>
                        <a:latin typeface="+mn-lt"/>
                        <a:ea typeface="+mj-ea"/>
                        <a:cs typeface="Times New Roman" panose="02020603050405020304" pitchFamily="18" charset="0"/>
                      </a:endParaRPr>
                    </a:p>
                  </a:txBody>
                  <a:tcPr marL="38100" marR="38100" marT="38100" marB="38100"/>
                </a:tc>
                <a:tc>
                  <a:txBody>
                    <a:bodyPr/>
                    <a:lstStyle/>
                    <a:p>
                      <a:pPr>
                        <a:spcAft>
                          <a:spcPts val="0"/>
                        </a:spcAft>
                      </a:pPr>
                      <a:r>
                        <a:rPr lang="en-US" sz="2400" kern="0" dirty="0" smtClean="0">
                          <a:effectLst/>
                          <a:latin typeface="+mn-lt"/>
                          <a:ea typeface="+mj-ea"/>
                        </a:rPr>
                        <a:t>VCD/DVD</a:t>
                      </a:r>
                      <a:endParaRPr lang="zh-TW" sz="2400" kern="100" dirty="0">
                        <a:effectLst/>
                        <a:latin typeface="+mn-lt"/>
                        <a:ea typeface="+mj-ea"/>
                        <a:cs typeface="Times New Roman" panose="02020603050405020304" pitchFamily="18" charset="0"/>
                      </a:endParaRPr>
                    </a:p>
                  </a:txBody>
                  <a:tcPr marL="38100" marR="38100" marT="38100" marB="38100"/>
                </a:tc>
                <a:tc>
                  <a:txBody>
                    <a:bodyPr/>
                    <a:lstStyle/>
                    <a:p>
                      <a:pPr>
                        <a:spcAft>
                          <a:spcPts val="0"/>
                        </a:spcAft>
                      </a:pPr>
                      <a:r>
                        <a:rPr lang="en-US" sz="2400" kern="0" smtClean="0">
                          <a:effectLst/>
                          <a:latin typeface="+mn-lt"/>
                          <a:ea typeface="+mj-ea"/>
                        </a:rPr>
                        <a:t>100/200 </a:t>
                      </a:r>
                      <a:r>
                        <a:rPr lang="zh-TW" sz="2400" kern="0" smtClean="0">
                          <a:effectLst/>
                          <a:latin typeface="+mn-lt"/>
                          <a:ea typeface="+mj-ea"/>
                        </a:rPr>
                        <a:t>元</a:t>
                      </a:r>
                      <a:r>
                        <a:rPr lang="en-US" sz="2400" kern="0" smtClean="0">
                          <a:effectLst/>
                          <a:latin typeface="+mn-lt"/>
                          <a:ea typeface="+mj-ea"/>
                        </a:rPr>
                        <a:t>/</a:t>
                      </a:r>
                      <a:r>
                        <a:rPr lang="zh-TW" sz="2400" kern="0" smtClean="0">
                          <a:effectLst/>
                          <a:latin typeface="+mn-lt"/>
                          <a:ea typeface="+mj-ea"/>
                        </a:rPr>
                        <a:t>小時</a:t>
                      </a:r>
                      <a:endParaRPr lang="zh-TW" sz="2400" kern="100" dirty="0">
                        <a:effectLst/>
                        <a:latin typeface="+mn-lt"/>
                        <a:ea typeface="+mj-ea"/>
                        <a:cs typeface="Times New Roman" panose="02020603050405020304" pitchFamily="18" charset="0"/>
                      </a:endParaRPr>
                    </a:p>
                  </a:txBody>
                  <a:tcPr marL="38100" marR="38100" marT="38100" marB="38100"/>
                </a:tc>
                <a:extLst>
                  <a:ext uri="{0D108BD9-81ED-4DB2-BD59-A6C34878D82A}">
                    <a16:rowId xmlns:a16="http://schemas.microsoft.com/office/drawing/2014/main" val="137120318"/>
                  </a:ext>
                </a:extLst>
              </a:tr>
              <a:tr h="417483">
                <a:tc>
                  <a:txBody>
                    <a:bodyPr/>
                    <a:lstStyle/>
                    <a:p>
                      <a:pPr>
                        <a:spcAft>
                          <a:spcPts val="0"/>
                        </a:spcAft>
                      </a:pPr>
                      <a:r>
                        <a:rPr lang="en-US" sz="2400" kern="0" dirty="0" smtClean="0">
                          <a:effectLst/>
                          <a:latin typeface="+mn-lt"/>
                          <a:ea typeface="+mj-ea"/>
                        </a:rPr>
                        <a:t>VHS</a:t>
                      </a:r>
                      <a:endParaRPr lang="zh-TW" sz="2400" kern="100" dirty="0">
                        <a:effectLst/>
                        <a:latin typeface="+mn-lt"/>
                        <a:ea typeface="+mj-ea"/>
                        <a:cs typeface="Times New Roman" panose="02020603050405020304" pitchFamily="18" charset="0"/>
                      </a:endParaRPr>
                    </a:p>
                  </a:txBody>
                  <a:tcPr marL="38100" marR="38100" marT="38100" marB="38100"/>
                </a:tc>
                <a:tc>
                  <a:txBody>
                    <a:bodyPr/>
                    <a:lstStyle/>
                    <a:p>
                      <a:pPr>
                        <a:spcAft>
                          <a:spcPts val="0"/>
                        </a:spcAft>
                      </a:pPr>
                      <a:r>
                        <a:rPr lang="en-US" sz="2400" kern="0" smtClean="0">
                          <a:effectLst/>
                          <a:latin typeface="+mn-lt"/>
                          <a:ea typeface="+mj-ea"/>
                        </a:rPr>
                        <a:t>VCD/DVD</a:t>
                      </a:r>
                      <a:endParaRPr lang="zh-TW" sz="2400" kern="100">
                        <a:effectLst/>
                        <a:latin typeface="+mn-lt"/>
                        <a:ea typeface="+mj-ea"/>
                        <a:cs typeface="Times New Roman" panose="02020603050405020304" pitchFamily="18" charset="0"/>
                      </a:endParaRPr>
                    </a:p>
                  </a:txBody>
                  <a:tcPr marL="38100" marR="38100" marT="38100" marB="38100"/>
                </a:tc>
                <a:tc>
                  <a:txBody>
                    <a:bodyPr/>
                    <a:lstStyle/>
                    <a:p>
                      <a:pPr>
                        <a:spcAft>
                          <a:spcPts val="0"/>
                        </a:spcAft>
                      </a:pPr>
                      <a:r>
                        <a:rPr lang="en-US" sz="2400" kern="0" smtClean="0">
                          <a:effectLst/>
                          <a:latin typeface="+mn-lt"/>
                          <a:ea typeface="+mj-ea"/>
                        </a:rPr>
                        <a:t>100/200 </a:t>
                      </a:r>
                      <a:r>
                        <a:rPr lang="zh-TW" sz="2400" kern="0" smtClean="0">
                          <a:effectLst/>
                          <a:latin typeface="+mn-lt"/>
                          <a:ea typeface="+mj-ea"/>
                        </a:rPr>
                        <a:t>元</a:t>
                      </a:r>
                      <a:r>
                        <a:rPr lang="en-US" sz="2400" kern="0" smtClean="0">
                          <a:effectLst/>
                          <a:latin typeface="+mn-lt"/>
                          <a:ea typeface="+mj-ea"/>
                        </a:rPr>
                        <a:t>/</a:t>
                      </a:r>
                      <a:r>
                        <a:rPr lang="zh-TW" sz="2400" kern="0" smtClean="0">
                          <a:effectLst/>
                          <a:latin typeface="+mn-lt"/>
                          <a:ea typeface="+mj-ea"/>
                        </a:rPr>
                        <a:t>小時</a:t>
                      </a:r>
                      <a:endParaRPr lang="zh-TW" sz="2400" kern="100" dirty="0">
                        <a:effectLst/>
                        <a:latin typeface="+mn-lt"/>
                        <a:ea typeface="+mj-ea"/>
                        <a:cs typeface="Times New Roman" panose="02020603050405020304" pitchFamily="18" charset="0"/>
                      </a:endParaRPr>
                    </a:p>
                  </a:txBody>
                  <a:tcPr marL="38100" marR="38100" marT="38100" marB="38100"/>
                </a:tc>
                <a:extLst>
                  <a:ext uri="{0D108BD9-81ED-4DB2-BD59-A6C34878D82A}">
                    <a16:rowId xmlns:a16="http://schemas.microsoft.com/office/drawing/2014/main" val="1657728961"/>
                  </a:ext>
                </a:extLst>
              </a:tr>
              <a:tr h="417483">
                <a:tc>
                  <a:txBody>
                    <a:bodyPr/>
                    <a:lstStyle/>
                    <a:p>
                      <a:pPr>
                        <a:spcAft>
                          <a:spcPts val="0"/>
                        </a:spcAft>
                      </a:pPr>
                      <a:r>
                        <a:rPr lang="zh-TW" sz="2400" kern="0" smtClean="0">
                          <a:effectLst/>
                          <a:latin typeface="+mn-lt"/>
                          <a:ea typeface="+mj-ea"/>
                        </a:rPr>
                        <a:t>錄音帶</a:t>
                      </a:r>
                      <a:endParaRPr lang="zh-TW" sz="2400" kern="100">
                        <a:effectLst/>
                        <a:latin typeface="+mn-lt"/>
                        <a:ea typeface="+mj-ea"/>
                        <a:cs typeface="Times New Roman" panose="02020603050405020304" pitchFamily="18" charset="0"/>
                      </a:endParaRPr>
                    </a:p>
                  </a:txBody>
                  <a:tcPr marL="38100" marR="38100" marT="38100" marB="38100"/>
                </a:tc>
                <a:tc>
                  <a:txBody>
                    <a:bodyPr/>
                    <a:lstStyle/>
                    <a:p>
                      <a:pPr>
                        <a:spcAft>
                          <a:spcPts val="0"/>
                        </a:spcAft>
                      </a:pPr>
                      <a:r>
                        <a:rPr lang="en-US" sz="2400" kern="0" dirty="0" smtClean="0">
                          <a:effectLst/>
                          <a:latin typeface="+mn-lt"/>
                          <a:ea typeface="+mj-ea"/>
                        </a:rPr>
                        <a:t>CD</a:t>
                      </a:r>
                      <a:endParaRPr lang="zh-TW" sz="2400" kern="100" dirty="0">
                        <a:effectLst/>
                        <a:latin typeface="+mn-lt"/>
                        <a:ea typeface="+mj-ea"/>
                        <a:cs typeface="Times New Roman" panose="02020603050405020304" pitchFamily="18" charset="0"/>
                      </a:endParaRPr>
                    </a:p>
                  </a:txBody>
                  <a:tcPr marL="38100" marR="38100" marT="38100" marB="38100"/>
                </a:tc>
                <a:tc>
                  <a:txBody>
                    <a:bodyPr/>
                    <a:lstStyle/>
                    <a:p>
                      <a:pPr>
                        <a:spcAft>
                          <a:spcPts val="0"/>
                        </a:spcAft>
                      </a:pPr>
                      <a:r>
                        <a:rPr lang="en-US" sz="2400" kern="0" smtClean="0">
                          <a:effectLst/>
                          <a:latin typeface="+mn-lt"/>
                          <a:ea typeface="+mj-ea"/>
                        </a:rPr>
                        <a:t>100 </a:t>
                      </a:r>
                      <a:r>
                        <a:rPr lang="zh-TW" sz="2400" kern="0" smtClean="0">
                          <a:effectLst/>
                          <a:latin typeface="+mn-lt"/>
                          <a:ea typeface="+mj-ea"/>
                        </a:rPr>
                        <a:t>元</a:t>
                      </a:r>
                      <a:r>
                        <a:rPr lang="en-US" sz="2400" kern="0" smtClean="0">
                          <a:effectLst/>
                          <a:latin typeface="+mn-lt"/>
                          <a:ea typeface="+mj-ea"/>
                        </a:rPr>
                        <a:t>/</a:t>
                      </a:r>
                      <a:r>
                        <a:rPr lang="zh-TW" sz="2400" kern="0" smtClean="0">
                          <a:effectLst/>
                          <a:latin typeface="+mn-lt"/>
                          <a:ea typeface="+mj-ea"/>
                        </a:rPr>
                        <a:t>小時</a:t>
                      </a:r>
                      <a:endParaRPr lang="zh-TW" sz="2400" kern="100" dirty="0">
                        <a:effectLst/>
                        <a:latin typeface="+mn-lt"/>
                        <a:ea typeface="+mj-ea"/>
                        <a:cs typeface="Times New Roman" panose="02020603050405020304" pitchFamily="18" charset="0"/>
                      </a:endParaRPr>
                    </a:p>
                  </a:txBody>
                  <a:tcPr marL="38100" marR="38100" marT="38100" marB="38100"/>
                </a:tc>
                <a:extLst>
                  <a:ext uri="{0D108BD9-81ED-4DB2-BD59-A6C34878D82A}">
                    <a16:rowId xmlns:a16="http://schemas.microsoft.com/office/drawing/2014/main" val="4055598539"/>
                  </a:ext>
                </a:extLst>
              </a:tr>
              <a:tr h="417483">
                <a:tc gridSpan="3">
                  <a:txBody>
                    <a:bodyPr/>
                    <a:lstStyle/>
                    <a:p>
                      <a:pPr>
                        <a:spcAft>
                          <a:spcPts val="0"/>
                        </a:spcAft>
                      </a:pPr>
                      <a:r>
                        <a:rPr lang="en-US" sz="2400" kern="0" dirty="0" smtClean="0">
                          <a:effectLst/>
                          <a:latin typeface="+mn-lt"/>
                          <a:ea typeface="+mj-ea"/>
                        </a:rPr>
                        <a:t>※</a:t>
                      </a:r>
                      <a:r>
                        <a:rPr lang="zh-TW" sz="2400" kern="0" dirty="0" smtClean="0">
                          <a:effectLst/>
                          <a:latin typeface="+mn-lt"/>
                          <a:ea typeface="+mj-ea"/>
                        </a:rPr>
                        <a:t>備註：</a:t>
                      </a:r>
                      <a:r>
                        <a:rPr lang="en-US" sz="2400" kern="0" dirty="0" smtClean="0">
                          <a:effectLst/>
                          <a:latin typeface="+mn-lt"/>
                          <a:ea typeface="+mj-ea"/>
                        </a:rPr>
                        <a:t>CD-R</a:t>
                      </a:r>
                      <a:r>
                        <a:rPr lang="zh-TW" sz="2400" kern="0" dirty="0" smtClean="0">
                          <a:effectLst/>
                          <a:latin typeface="+mn-lt"/>
                          <a:ea typeface="+mj-ea"/>
                        </a:rPr>
                        <a:t>和</a:t>
                      </a:r>
                      <a:r>
                        <a:rPr lang="en-US" sz="2400" kern="0" dirty="0" smtClean="0">
                          <a:effectLst/>
                          <a:latin typeface="+mn-lt"/>
                          <a:ea typeface="+mj-ea"/>
                        </a:rPr>
                        <a:t>DVD-R</a:t>
                      </a:r>
                      <a:r>
                        <a:rPr lang="zh-TW" sz="2400" kern="0" dirty="0" smtClean="0">
                          <a:effectLst/>
                          <a:latin typeface="+mn-lt"/>
                          <a:ea typeface="+mj-ea"/>
                        </a:rPr>
                        <a:t>由本單位提供</a:t>
                      </a:r>
                      <a:endParaRPr lang="zh-TW" sz="2400" kern="100" dirty="0">
                        <a:effectLst/>
                        <a:latin typeface="+mn-lt"/>
                        <a:ea typeface="+mj-ea"/>
                        <a:cs typeface="Times New Roman" panose="02020603050405020304" pitchFamily="18" charset="0"/>
                      </a:endParaRPr>
                    </a:p>
                  </a:txBody>
                  <a:tcPr marL="38100" marR="38100" marT="38100" marB="38100"/>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84538302"/>
                  </a:ext>
                </a:extLst>
              </a:tr>
            </a:tbl>
          </a:graphicData>
        </a:graphic>
      </p:graphicFrame>
    </p:spTree>
    <p:extLst>
      <p:ext uri="{BB962C8B-B14F-4D97-AF65-F5344CB8AC3E}">
        <p14:creationId xmlns:p14="http://schemas.microsoft.com/office/powerpoint/2010/main" val="3321559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電子報</a:t>
            </a:r>
            <a:r>
              <a:rPr lang="zh-TW" altLang="en-US" dirty="0"/>
              <a:t>服務</a:t>
            </a:r>
          </a:p>
        </p:txBody>
      </p:sp>
      <p:sp>
        <p:nvSpPr>
          <p:cNvPr id="4" name="內容版面配置區 4"/>
          <p:cNvSpPr>
            <a:spLocks noGrp="1"/>
          </p:cNvSpPr>
          <p:nvPr>
            <p:ph idx="1"/>
          </p:nvPr>
        </p:nvSpPr>
        <p:spPr/>
        <p:txBody>
          <a:bodyPr>
            <a:normAutofit/>
          </a:bodyPr>
          <a:lstStyle/>
          <a:p>
            <a:r>
              <a:rPr lang="zh-TW" altLang="en-US" dirty="0" smtClean="0"/>
              <a:t>本服務提供讀者多種訂閱方式：</a:t>
            </a:r>
          </a:p>
          <a:p>
            <a:pPr lvl="1"/>
            <a:r>
              <a:rPr lang="en-US" altLang="zh-TW" dirty="0" smtClean="0"/>
              <a:t>Email</a:t>
            </a:r>
            <a:r>
              <a:rPr lang="zh-TW" altLang="en-US" dirty="0" smtClean="0"/>
              <a:t>訂閱：由系統自動寄發至您的信箱</a:t>
            </a:r>
          </a:p>
          <a:p>
            <a:pPr lvl="1"/>
            <a:r>
              <a:rPr lang="en-US" altLang="zh-TW" dirty="0" smtClean="0"/>
              <a:t>Web</a:t>
            </a:r>
            <a:r>
              <a:rPr lang="zh-TW" altLang="en-US" dirty="0" smtClean="0"/>
              <a:t>瀏覽：自行透過網頁瀏覽</a:t>
            </a:r>
          </a:p>
          <a:p>
            <a:pPr lvl="1"/>
            <a:r>
              <a:rPr lang="en-US" altLang="zh-TW" dirty="0" smtClean="0"/>
              <a:t>RSS</a:t>
            </a:r>
            <a:r>
              <a:rPr lang="zh-TW" altLang="en-US" dirty="0" smtClean="0"/>
              <a:t>訂閱：使用</a:t>
            </a:r>
            <a:r>
              <a:rPr lang="en-US" altLang="zh-TW" dirty="0" smtClean="0"/>
              <a:t>RSS</a:t>
            </a:r>
            <a:r>
              <a:rPr lang="zh-TW" altLang="en-US" dirty="0" smtClean="0"/>
              <a:t>訂閱通知，並透過網頁瀏覽</a:t>
            </a:r>
          </a:p>
          <a:p>
            <a:r>
              <a:rPr lang="zh-TW" altLang="en-US" dirty="0" smtClean="0"/>
              <a:t>電子報服務網址：</a:t>
            </a:r>
            <a:r>
              <a:rPr lang="en-US" altLang="zh-TW" dirty="0" smtClean="0">
                <a:solidFill>
                  <a:srgbClr val="FF0000"/>
                </a:solidFill>
              </a:rPr>
              <a:t>http://list.net.nthu.edu.tw/</a:t>
            </a:r>
          </a:p>
          <a:p>
            <a:endParaRPr lang="zh-TW" altLang="en-US" dirty="0"/>
          </a:p>
        </p:txBody>
      </p:sp>
    </p:spTree>
    <p:extLst>
      <p:ext uri="{BB962C8B-B14F-4D97-AF65-F5344CB8AC3E}">
        <p14:creationId xmlns:p14="http://schemas.microsoft.com/office/powerpoint/2010/main" val="224349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a:t>用戶服務區及電腦教室</a:t>
            </a:r>
          </a:p>
        </p:txBody>
      </p:sp>
      <p:sp>
        <p:nvSpPr>
          <p:cNvPr id="3" name="內容版面配置區 2"/>
          <p:cNvSpPr>
            <a:spLocks noGrp="1"/>
          </p:cNvSpPr>
          <p:nvPr>
            <p:ph idx="1"/>
          </p:nvPr>
        </p:nvSpPr>
        <p:spPr>
          <a:xfrm>
            <a:off x="457200" y="1600200"/>
            <a:ext cx="8229600" cy="4925144"/>
          </a:xfrm>
        </p:spPr>
        <p:txBody>
          <a:bodyPr>
            <a:normAutofit fontScale="92500" lnSpcReduction="20000"/>
          </a:bodyPr>
          <a:lstStyle/>
          <a:p>
            <a:r>
              <a:rPr lang="zh-TW" altLang="en-US" dirty="0" smtClean="0"/>
              <a:t>計算機與通訊中心二樓</a:t>
            </a:r>
          </a:p>
          <a:p>
            <a:r>
              <a:rPr lang="zh-TW" altLang="en-US" dirty="0" smtClean="0"/>
              <a:t>四間電腦教室及一間多媒體資料處理室</a:t>
            </a:r>
          </a:p>
          <a:p>
            <a:r>
              <a:rPr lang="zh-TW" altLang="en-US" dirty="0" smtClean="0"/>
              <a:t>電腦教室借用申請系統</a:t>
            </a:r>
            <a:endParaRPr lang="en-US" altLang="zh-TW" dirty="0" smtClean="0"/>
          </a:p>
          <a:p>
            <a:pPr lvl="1"/>
            <a:r>
              <a:rPr lang="zh-TW" altLang="en-US" dirty="0" smtClean="0"/>
              <a:t>請進入</a:t>
            </a:r>
            <a:r>
              <a:rPr lang="zh-TW" altLang="en-US" dirty="0" smtClean="0">
                <a:hlinkClick r:id="rId2"/>
              </a:rPr>
              <a:t>校務資訊系統</a:t>
            </a:r>
            <a:r>
              <a:rPr lang="zh-TW" altLang="en-US" dirty="0" smtClean="0">
                <a:sym typeface="Wingdings" pitchFamily="2" charset="2"/>
              </a:rPr>
              <a:t></a:t>
            </a:r>
            <a:r>
              <a:rPr lang="zh-TW" altLang="en-US" dirty="0" smtClean="0"/>
              <a:t>計通中心相關服務</a:t>
            </a:r>
            <a:r>
              <a:rPr lang="zh-TW" altLang="en-US" dirty="0" smtClean="0">
                <a:sym typeface="Wingdings" pitchFamily="2" charset="2"/>
              </a:rPr>
              <a:t></a:t>
            </a:r>
            <a:r>
              <a:rPr lang="zh-TW" altLang="en-US" dirty="0" smtClean="0"/>
              <a:t> 電腦教室借用申請</a:t>
            </a:r>
          </a:p>
          <a:p>
            <a:r>
              <a:rPr lang="zh-TW" altLang="en-US" dirty="0" smtClean="0"/>
              <a:t>開放時間</a:t>
            </a:r>
            <a:endParaRPr lang="en-US" altLang="zh-TW" dirty="0" smtClean="0"/>
          </a:p>
          <a:p>
            <a:pPr lvl="1"/>
            <a:endParaRPr lang="en-US" altLang="zh-TW" dirty="0" smtClean="0"/>
          </a:p>
          <a:p>
            <a:pPr marL="457200" lvl="1" indent="0">
              <a:buNone/>
            </a:pPr>
            <a:endParaRPr lang="en-US" altLang="zh-TW" dirty="0"/>
          </a:p>
          <a:p>
            <a:pPr marL="457200" lvl="1" indent="0">
              <a:buNone/>
            </a:pPr>
            <a:endParaRPr lang="en-US" altLang="zh-TW" dirty="0" smtClean="0"/>
          </a:p>
          <a:p>
            <a:pPr marL="457200" lvl="1" indent="0">
              <a:buNone/>
            </a:pPr>
            <a:endParaRPr lang="en-US" altLang="zh-TW" dirty="0" smtClean="0"/>
          </a:p>
          <a:p>
            <a:pPr lvl="1"/>
            <a:r>
              <a:rPr lang="zh-TW" altLang="en-US" dirty="0" smtClean="0"/>
              <a:t>如有異動請見本組公告</a:t>
            </a:r>
          </a:p>
          <a:p>
            <a:endParaRPr lang="zh-TW" altLang="en-US" dirty="0"/>
          </a:p>
        </p:txBody>
      </p:sp>
      <p:sp>
        <p:nvSpPr>
          <p:cNvPr id="4" name="投影片編號版面配置區 3"/>
          <p:cNvSpPr>
            <a:spLocks noGrp="1"/>
          </p:cNvSpPr>
          <p:nvPr>
            <p:ph type="sldNum" sz="quarter" idx="4294967295"/>
          </p:nvPr>
        </p:nvSpPr>
        <p:spPr/>
        <p:txBody>
          <a:bodyPr/>
          <a:lstStyle/>
          <a:p>
            <a:fld id="{81A9AF17-D64D-4522-BCFD-F1C04AB1CB10}" type="slidenum">
              <a:rPr lang="en-US" altLang="zh-TW" smtClean="0"/>
              <a:pPr/>
              <a:t>2</a:t>
            </a:fld>
            <a:endParaRPr lang="en-US" altLang="zh-TW" dirty="0"/>
          </a:p>
        </p:txBody>
      </p:sp>
      <p:pic>
        <p:nvPicPr>
          <p:cNvPr id="5" name="Picture 4" descr="BD0002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768" y="1451797"/>
            <a:ext cx="14144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981203814"/>
              </p:ext>
            </p:extLst>
          </p:nvPr>
        </p:nvGraphicFramePr>
        <p:xfrm>
          <a:off x="971600" y="4207480"/>
          <a:ext cx="7416824" cy="1237743"/>
        </p:xfrm>
        <a:graphic>
          <a:graphicData uri="http://schemas.openxmlformats.org/drawingml/2006/table">
            <a:tbl>
              <a:tblPr firstRow="1" bandRow="1">
                <a:tableStyleId>{5940675A-B579-460E-94D1-54222C63F5DA}</a:tableStyleId>
              </a:tblPr>
              <a:tblGrid>
                <a:gridCol w="1854206">
                  <a:extLst>
                    <a:ext uri="{9D8B030D-6E8A-4147-A177-3AD203B41FA5}">
                      <a16:colId xmlns:a16="http://schemas.microsoft.com/office/drawing/2014/main" val="1725212648"/>
                    </a:ext>
                  </a:extLst>
                </a:gridCol>
                <a:gridCol w="1854206">
                  <a:extLst>
                    <a:ext uri="{9D8B030D-6E8A-4147-A177-3AD203B41FA5}">
                      <a16:colId xmlns:a16="http://schemas.microsoft.com/office/drawing/2014/main" val="173611377"/>
                    </a:ext>
                  </a:extLst>
                </a:gridCol>
                <a:gridCol w="1854206">
                  <a:extLst>
                    <a:ext uri="{9D8B030D-6E8A-4147-A177-3AD203B41FA5}">
                      <a16:colId xmlns:a16="http://schemas.microsoft.com/office/drawing/2014/main" val="3135709597"/>
                    </a:ext>
                  </a:extLst>
                </a:gridCol>
                <a:gridCol w="1854206">
                  <a:extLst>
                    <a:ext uri="{9D8B030D-6E8A-4147-A177-3AD203B41FA5}">
                      <a16:colId xmlns:a16="http://schemas.microsoft.com/office/drawing/2014/main" val="2101103301"/>
                    </a:ext>
                  </a:extLst>
                </a:gridCol>
              </a:tblGrid>
              <a:tr h="412581">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週一</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週五</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週六</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週日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國定假日</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091407912"/>
                  </a:ext>
                </a:extLst>
              </a:tr>
              <a:tr h="412581">
                <a:tc>
                  <a:txBody>
                    <a:bodyPr/>
                    <a:lstStyle/>
                    <a:p>
                      <a:pPr algn="ctr"/>
                      <a:r>
                        <a:rPr lang="zh-TW" altLang="en-US" dirty="0" smtClean="0">
                          <a:latin typeface="微軟正黑體" panose="020B0604030504040204" pitchFamily="34" charset="-120"/>
                          <a:ea typeface="微軟正黑體" panose="020B0604030504040204" pitchFamily="34" charset="-120"/>
                        </a:rPr>
                        <a:t>學期間</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08:00-20:00</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08:00-12:00</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不開放</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900364931"/>
                  </a:ext>
                </a:extLst>
              </a:tr>
              <a:tr h="412581">
                <a:tc>
                  <a:txBody>
                    <a:bodyPr/>
                    <a:lstStyle/>
                    <a:p>
                      <a:pPr algn="ctr"/>
                      <a:r>
                        <a:rPr lang="zh-TW" altLang="en-US" dirty="0" smtClean="0">
                          <a:latin typeface="微軟正黑體" panose="020B0604030504040204" pitchFamily="34" charset="-120"/>
                          <a:ea typeface="微軟正黑體" panose="020B0604030504040204" pitchFamily="34" charset="-120"/>
                        </a:rPr>
                        <a:t>寒暑假</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08:00-17:00</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不開放</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不開放</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126441865"/>
                  </a:ext>
                </a:extLst>
              </a:tr>
            </a:tbl>
          </a:graphicData>
        </a:graphic>
      </p:graphicFrame>
    </p:spTree>
    <p:extLst>
      <p:ext uri="{BB962C8B-B14F-4D97-AF65-F5344CB8AC3E}">
        <p14:creationId xmlns:p14="http://schemas.microsoft.com/office/powerpoint/2010/main" val="155634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TW" altLang="en-US" smtClean="0"/>
              <a:t>校園授權軟體</a:t>
            </a:r>
          </a:p>
        </p:txBody>
      </p:sp>
      <p:sp>
        <p:nvSpPr>
          <p:cNvPr id="10243" name="Rectangle 3"/>
          <p:cNvSpPr>
            <a:spLocks noGrp="1" noChangeArrowheads="1"/>
          </p:cNvSpPr>
          <p:nvPr>
            <p:ph idx="1"/>
          </p:nvPr>
        </p:nvSpPr>
        <p:spPr>
          <a:xfrm>
            <a:off x="341072" y="1611313"/>
            <a:ext cx="8356313" cy="4860925"/>
          </a:xfrm>
        </p:spPr>
        <p:txBody>
          <a:bodyPr>
            <a:normAutofit/>
          </a:bodyPr>
          <a:lstStyle/>
          <a:p>
            <a:r>
              <a:rPr lang="zh-TW" altLang="en-US" dirty="0" smtClean="0"/>
              <a:t>校園授權軟體取得方式：</a:t>
            </a:r>
          </a:p>
          <a:p>
            <a:pPr lvl="1"/>
            <a:r>
              <a:rPr lang="zh-TW" altLang="en-US" dirty="0" smtClean="0">
                <a:hlinkClick r:id="rId2"/>
              </a:rPr>
              <a:t>校園授權軟體下載系統</a:t>
            </a:r>
            <a:r>
              <a:rPr lang="en-US" altLang="zh-TW" dirty="0" smtClean="0"/>
              <a:t/>
            </a:r>
            <a:br>
              <a:rPr lang="en-US" altLang="zh-TW" dirty="0" smtClean="0"/>
            </a:br>
            <a:r>
              <a:rPr lang="zh-TW" altLang="en-US" dirty="0" smtClean="0"/>
              <a:t>校務資訊系統</a:t>
            </a:r>
            <a:r>
              <a:rPr lang="zh-TW" altLang="en-US" dirty="0" smtClean="0">
                <a:sym typeface="Wingdings" pitchFamily="2" charset="2"/>
              </a:rPr>
              <a:t></a:t>
            </a:r>
            <a:r>
              <a:rPr lang="zh-TW" altLang="en-US" dirty="0" smtClean="0"/>
              <a:t>計通中心相關服務</a:t>
            </a:r>
            <a:r>
              <a:rPr lang="zh-TW" altLang="en-US" dirty="0" smtClean="0">
                <a:sym typeface="Wingdings" pitchFamily="2" charset="2"/>
              </a:rPr>
              <a:t></a:t>
            </a:r>
            <a:r>
              <a:rPr lang="zh-TW" altLang="en-US" dirty="0" smtClean="0"/>
              <a:t>校園授權軟體下載</a:t>
            </a:r>
            <a:r>
              <a:rPr lang="en-US" altLang="zh-TW" dirty="0" smtClean="0"/>
              <a:t/>
            </a:r>
            <a:br>
              <a:rPr lang="en-US" altLang="zh-TW" dirty="0" smtClean="0"/>
            </a:br>
            <a:r>
              <a:rPr lang="zh-TW" altLang="en-US" dirty="0" smtClean="0"/>
              <a:t>業務負責人：彭雅鈴小姐 </a:t>
            </a:r>
            <a:r>
              <a:rPr lang="en-US" altLang="zh-TW" dirty="0" smtClean="0"/>
              <a:t>(</a:t>
            </a:r>
            <a:r>
              <a:rPr lang="zh-TW" altLang="en-US" dirty="0" smtClean="0"/>
              <a:t>分機 </a:t>
            </a:r>
            <a:r>
              <a:rPr lang="en-US" altLang="zh-TW" dirty="0" smtClean="0"/>
              <a:t>31115)</a:t>
            </a:r>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3</a:t>
            </a:fld>
            <a:endParaRPr lang="en-US" altLang="zh-TW" dirty="0"/>
          </a:p>
        </p:txBody>
      </p:sp>
    </p:spTree>
    <p:extLst>
      <p:ext uri="{BB962C8B-B14F-4D97-AF65-F5344CB8AC3E}">
        <p14:creationId xmlns:p14="http://schemas.microsoft.com/office/powerpoint/2010/main" val="2091232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zh-TW" altLang="en-US" smtClean="0"/>
              <a:t>數位學習平臺</a:t>
            </a:r>
          </a:p>
        </p:txBody>
      </p:sp>
      <p:sp>
        <p:nvSpPr>
          <p:cNvPr id="20483" name="文字版面配置區 2"/>
          <p:cNvSpPr>
            <a:spLocks noGrp="1"/>
          </p:cNvSpPr>
          <p:nvPr>
            <p:ph idx="1"/>
          </p:nvPr>
        </p:nvSpPr>
        <p:spPr/>
        <p:txBody>
          <a:bodyPr>
            <a:normAutofit lnSpcReduction="10000"/>
          </a:bodyPr>
          <a:lstStyle/>
          <a:p>
            <a:r>
              <a:rPr lang="zh-TW" altLang="en-US" smtClean="0"/>
              <a:t>本中心目前建置兩套數位學習平臺供老師使用，分別為</a:t>
            </a:r>
            <a:r>
              <a:rPr lang="en-US" altLang="zh-TW" smtClean="0"/>
              <a:t>iLMS</a:t>
            </a:r>
            <a:r>
              <a:rPr lang="zh-TW" altLang="en-US" smtClean="0"/>
              <a:t>及</a:t>
            </a:r>
            <a:r>
              <a:rPr lang="en-US" altLang="zh-TW" smtClean="0"/>
              <a:t>Moodle</a:t>
            </a:r>
            <a:r>
              <a:rPr lang="zh-TW" altLang="en-US" smtClean="0"/>
              <a:t>。老師可選擇符合自己需求的系統，作為課程輔助之用。</a:t>
            </a:r>
          </a:p>
          <a:p>
            <a:r>
              <a:rPr lang="zh-TW" altLang="en-US" smtClean="0"/>
              <a:t>在每學期開學前，平臺會依據新學期課務資料自動開立每一門課程，無須另外提出申請，開課老師可自由選用。</a:t>
            </a:r>
            <a:endParaRPr lang="en-US" altLang="zh-TW" smtClean="0"/>
          </a:p>
          <a:p>
            <a:r>
              <a:rPr lang="zh-TW" altLang="en-US" smtClean="0"/>
              <a:t>每一門課的課程資訊及修課學生資料每日定時與校務資訊系統同步更新，於學期中亦配合校內加退選作業自動更新。</a:t>
            </a:r>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4</a:t>
            </a:fld>
            <a:endParaRPr lang="en-US" altLang="zh-TW"/>
          </a:p>
        </p:txBody>
      </p:sp>
    </p:spTree>
    <p:extLst>
      <p:ext uri="{BB962C8B-B14F-4D97-AF65-F5344CB8AC3E}">
        <p14:creationId xmlns:p14="http://schemas.microsoft.com/office/powerpoint/2010/main" val="427801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dirty="0" err="1"/>
              <a:t>iLMS</a:t>
            </a:r>
            <a:r>
              <a:rPr lang="zh-TW" altLang="en-US" dirty="0"/>
              <a:t> </a:t>
            </a:r>
            <a:r>
              <a:rPr lang="en-US" altLang="zh-TW" dirty="0"/>
              <a:t>(1/3)</a:t>
            </a:r>
            <a:endParaRPr lang="en-US" altLang="zh-TW" dirty="0" smtClean="0"/>
          </a:p>
        </p:txBody>
      </p:sp>
      <p:sp>
        <p:nvSpPr>
          <p:cNvPr id="27651" name="文字版面配置區 2"/>
          <p:cNvSpPr>
            <a:spLocks noGrp="1"/>
          </p:cNvSpPr>
          <p:nvPr>
            <p:ph idx="1"/>
          </p:nvPr>
        </p:nvSpPr>
        <p:spPr/>
        <p:txBody>
          <a:bodyPr/>
          <a:lstStyle/>
          <a:p>
            <a:r>
              <a:rPr lang="zh-TW" altLang="en-US" dirty="0" smtClean="0"/>
              <a:t>網址 </a:t>
            </a:r>
            <a:r>
              <a:rPr lang="en-US" altLang="zh-TW" dirty="0" smtClean="0">
                <a:hlinkClick r:id=""/>
              </a:rPr>
              <a:t>https://lms.nthu.edu.tw</a:t>
            </a:r>
          </a:p>
          <a:p>
            <a:pPr lvl="0"/>
            <a:endParaRPr lang="en-US" altLang="zh-TW" dirty="0" smtClean="0">
              <a:hlinkClick r:id=""/>
            </a:endParaRPr>
          </a:p>
          <a:p>
            <a:endParaRPr lang="en-US" altLang="zh-TW" dirty="0" smtClean="0"/>
          </a:p>
          <a:p>
            <a:endParaRPr lang="en-US" altLang="zh-TW" dirty="0" smtClean="0"/>
          </a:p>
          <a:p>
            <a:endParaRPr lang="en-US" altLang="zh-TW" dirty="0" smtClean="0"/>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5</a:t>
            </a:fld>
            <a:endParaRPr lang="en-US" altLang="zh-TW"/>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299" y="2182575"/>
            <a:ext cx="7777652" cy="45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9935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dirty="0" err="1" smtClean="0"/>
              <a:t>iLMS</a:t>
            </a:r>
            <a:r>
              <a:rPr lang="en-US" altLang="zh-TW" dirty="0" smtClean="0"/>
              <a:t> (2/3)</a:t>
            </a:r>
          </a:p>
        </p:txBody>
      </p:sp>
      <p:sp>
        <p:nvSpPr>
          <p:cNvPr id="45059" name="Rectangle 3"/>
          <p:cNvSpPr>
            <a:spLocks noGrp="1" noChangeArrowheads="1"/>
          </p:cNvSpPr>
          <p:nvPr>
            <p:ph idx="1"/>
          </p:nvPr>
        </p:nvSpPr>
        <p:spPr/>
        <p:txBody>
          <a:bodyPr>
            <a:normAutofit fontScale="92500" lnSpcReduction="10000"/>
          </a:bodyPr>
          <a:lstStyle/>
          <a:p>
            <a:r>
              <a:rPr lang="zh-TW" altLang="en-US" dirty="0" smtClean="0"/>
              <a:t>個人化資訊頁面：</a:t>
            </a:r>
            <a:endParaRPr lang="en-US" altLang="zh-TW" dirty="0" smtClean="0"/>
          </a:p>
          <a:p>
            <a:pPr lvl="1"/>
            <a:r>
              <a:rPr lang="zh-TW" altLang="en-US" dirty="0" smtClean="0"/>
              <a:t>整合所有課程資訊於「我的首頁」，包含各學期課程、歷年課程記錄、課程的最新公告、討論、文件及事件，所有課程的事件清楚掌握。</a:t>
            </a:r>
          </a:p>
          <a:p>
            <a:r>
              <a:rPr lang="zh-TW" altLang="en-US" dirty="0" smtClean="0"/>
              <a:t>上傳課程資源：</a:t>
            </a:r>
            <a:endParaRPr lang="en-US" altLang="zh-TW" dirty="0" smtClean="0"/>
          </a:p>
          <a:p>
            <a:pPr lvl="1"/>
            <a:r>
              <a:rPr lang="zh-TW" altLang="en-US" dirty="0" smtClean="0"/>
              <a:t>可上傳講義文件或教材檔案，並可嵌入多媒體影音圖檔，如</a:t>
            </a:r>
            <a:r>
              <a:rPr lang="en-US" altLang="zh-TW" dirty="0" err="1" smtClean="0"/>
              <a:t>Youtube</a:t>
            </a:r>
            <a:r>
              <a:rPr lang="zh-TW" altLang="en-US" dirty="0" smtClean="0"/>
              <a:t>影片或自製的影音、圖像檔案。</a:t>
            </a:r>
            <a:endParaRPr lang="en-US" altLang="zh-TW" dirty="0" smtClean="0"/>
          </a:p>
          <a:p>
            <a:r>
              <a:rPr lang="zh-TW" altLang="en-US" dirty="0"/>
              <a:t>資源重複利用</a:t>
            </a:r>
            <a:r>
              <a:rPr lang="zh-TW" altLang="en-US" dirty="0" smtClean="0"/>
              <a:t>：</a:t>
            </a:r>
            <a:endParaRPr lang="en-US" altLang="zh-TW" dirty="0" smtClean="0"/>
          </a:p>
          <a:p>
            <a:pPr lvl="1"/>
            <a:r>
              <a:rPr lang="zh-TW" altLang="en-US" dirty="0" smtClean="0"/>
              <a:t>已</a:t>
            </a:r>
            <a:r>
              <a:rPr lang="zh-TW" altLang="en-US" dirty="0"/>
              <a:t>上傳的教材或已建立的測驗及問卷等資料可在不同課程間自由</a:t>
            </a:r>
            <a:r>
              <a:rPr lang="zh-TW" altLang="en-US" dirty="0" smtClean="0"/>
              <a:t>使用。 </a:t>
            </a:r>
            <a:endParaRPr lang="zh-TW" altLang="en-US" dirty="0"/>
          </a:p>
          <a:p>
            <a:pPr lvl="1"/>
            <a:endParaRPr lang="zh-TW" altLang="en-US" dirty="0" smtClean="0"/>
          </a:p>
          <a:p>
            <a:endParaRPr lang="zh-TW" altLang="en-US" dirty="0" smtClean="0"/>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6</a:t>
            </a:fld>
            <a:endParaRPr lang="en-US" altLang="zh-TW"/>
          </a:p>
        </p:txBody>
      </p:sp>
    </p:spTree>
    <p:extLst>
      <p:ext uri="{BB962C8B-B14F-4D97-AF65-F5344CB8AC3E}">
        <p14:creationId xmlns:p14="http://schemas.microsoft.com/office/powerpoint/2010/main" val="2201499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dirty="0" err="1" smtClean="0"/>
              <a:t>iLMS</a:t>
            </a:r>
            <a:r>
              <a:rPr lang="en-US" altLang="zh-TW" dirty="0" smtClean="0"/>
              <a:t> (3/3)</a:t>
            </a:r>
          </a:p>
        </p:txBody>
      </p:sp>
      <p:sp>
        <p:nvSpPr>
          <p:cNvPr id="24579" name="Rectangle 3"/>
          <p:cNvSpPr>
            <a:spLocks noGrp="1" noChangeArrowheads="1"/>
          </p:cNvSpPr>
          <p:nvPr>
            <p:ph idx="1"/>
          </p:nvPr>
        </p:nvSpPr>
        <p:spPr/>
        <p:txBody>
          <a:bodyPr>
            <a:normAutofit fontScale="85000" lnSpcReduction="20000"/>
          </a:bodyPr>
          <a:lstStyle/>
          <a:p>
            <a:r>
              <a:rPr lang="zh-TW" altLang="en-US" dirty="0"/>
              <a:t>檢視學生學習狀態</a:t>
            </a:r>
            <a:r>
              <a:rPr lang="zh-TW" altLang="en-US" dirty="0" smtClean="0"/>
              <a:t>：</a:t>
            </a:r>
            <a:endParaRPr lang="en-US" altLang="zh-TW" dirty="0" smtClean="0"/>
          </a:p>
          <a:p>
            <a:pPr lvl="1"/>
            <a:r>
              <a:rPr lang="zh-TW" altLang="en-US" dirty="0" smtClean="0"/>
              <a:t>可</a:t>
            </a:r>
            <a:r>
              <a:rPr lang="zh-TW" altLang="en-US" dirty="0"/>
              <a:t>隨時檢閱修課學生的學習狀態</a:t>
            </a:r>
            <a:r>
              <a:rPr lang="en-US" altLang="zh-TW" dirty="0"/>
              <a:t>(</a:t>
            </a:r>
            <a:r>
              <a:rPr lang="zh-TW" altLang="en-US" dirty="0"/>
              <a:t>討論、閱讀記錄、作業、測驗、問卷</a:t>
            </a:r>
            <a:r>
              <a:rPr lang="en-US" altLang="zh-TW" dirty="0"/>
              <a:t>)</a:t>
            </a:r>
            <a:r>
              <a:rPr lang="zh-TW" altLang="en-US" dirty="0"/>
              <a:t>，輕鬆掌握學習進度。 </a:t>
            </a:r>
          </a:p>
          <a:p>
            <a:r>
              <a:rPr lang="zh-TW" altLang="en-US" dirty="0" smtClean="0"/>
              <a:t>便利的成績計算：</a:t>
            </a:r>
            <a:endParaRPr lang="en-US" altLang="zh-TW" dirty="0" smtClean="0"/>
          </a:p>
          <a:p>
            <a:pPr lvl="1"/>
            <a:r>
              <a:rPr lang="zh-TW" altLang="en-US" dirty="0" smtClean="0"/>
              <a:t>除自動整合作業及測驗成績，也可自訂其他評分項目及比重，系統會自動計算出總分，並完整列出全班成績分數。 </a:t>
            </a:r>
            <a:endParaRPr lang="en-US" altLang="zh-TW" dirty="0" smtClean="0"/>
          </a:p>
          <a:p>
            <a:r>
              <a:rPr lang="zh-TW" altLang="en-US" dirty="0"/>
              <a:t>快速上傳錄影教材</a:t>
            </a:r>
            <a:r>
              <a:rPr lang="zh-TW" altLang="en-US" dirty="0" smtClean="0"/>
              <a:t>：</a:t>
            </a:r>
            <a:endParaRPr lang="en-US" altLang="zh-TW" dirty="0" smtClean="0"/>
          </a:p>
          <a:p>
            <a:pPr lvl="1"/>
            <a:r>
              <a:rPr lang="zh-TW" altLang="en-US" dirty="0" smtClean="0"/>
              <a:t>結合</a:t>
            </a:r>
            <a:r>
              <a:rPr lang="en-US" altLang="zh-TW" dirty="0" err="1" smtClean="0"/>
              <a:t>EverCam</a:t>
            </a:r>
            <a:r>
              <a:rPr lang="zh-TW" altLang="en-US" dirty="0"/>
              <a:t>錄影功能，單一步驟即可上</a:t>
            </a:r>
            <a:r>
              <a:rPr lang="zh-TW" altLang="en-US" dirty="0" smtClean="0"/>
              <a:t>傳</a:t>
            </a:r>
            <a:r>
              <a:rPr lang="en-US" altLang="zh-TW" dirty="0" err="1" smtClean="0"/>
              <a:t>EverCam</a:t>
            </a:r>
            <a:r>
              <a:rPr lang="zh-TW" altLang="en-US" dirty="0"/>
              <a:t>教材到指定的</a:t>
            </a:r>
            <a:r>
              <a:rPr lang="zh-TW" altLang="en-US" dirty="0" smtClean="0"/>
              <a:t>課程。 </a:t>
            </a:r>
            <a:endParaRPr lang="en-US" altLang="zh-TW" dirty="0"/>
          </a:p>
          <a:p>
            <a:r>
              <a:rPr lang="zh-TW" altLang="en-US" dirty="0"/>
              <a:t>業務負責人</a:t>
            </a:r>
            <a:r>
              <a:rPr lang="zh-TW" altLang="en-US" dirty="0" smtClean="0"/>
              <a:t>：計</a:t>
            </a:r>
            <a:r>
              <a:rPr lang="zh-TW" altLang="en-US" dirty="0"/>
              <a:t>通中心五樓</a:t>
            </a:r>
            <a:r>
              <a:rPr lang="en-US" altLang="zh-TW" dirty="0"/>
              <a:t>504</a:t>
            </a:r>
            <a:r>
              <a:rPr lang="zh-TW" altLang="en-US" dirty="0"/>
              <a:t>室，廖倪佑小姐，分機：</a:t>
            </a:r>
            <a:r>
              <a:rPr lang="en-US" altLang="zh-TW" dirty="0"/>
              <a:t>31237</a:t>
            </a:r>
            <a:r>
              <a:rPr lang="zh-TW" altLang="en-US" dirty="0"/>
              <a:t>。</a:t>
            </a:r>
          </a:p>
          <a:p>
            <a:pPr lvl="1"/>
            <a:endParaRPr lang="zh-TW" altLang="en-US" dirty="0" smtClean="0"/>
          </a:p>
          <a:p>
            <a:endParaRPr lang="zh-TW" altLang="en-US" dirty="0" smtClean="0"/>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7</a:t>
            </a:fld>
            <a:endParaRPr lang="en-US" altLang="zh-TW"/>
          </a:p>
        </p:txBody>
      </p:sp>
    </p:spTree>
    <p:extLst>
      <p:ext uri="{BB962C8B-B14F-4D97-AF65-F5344CB8AC3E}">
        <p14:creationId xmlns:p14="http://schemas.microsoft.com/office/powerpoint/2010/main" val="725212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dirty="0" smtClean="0"/>
              <a:t>Moodle (1/2)</a:t>
            </a:r>
          </a:p>
        </p:txBody>
      </p:sp>
      <p:sp>
        <p:nvSpPr>
          <p:cNvPr id="27651" name="文字版面配置區 2"/>
          <p:cNvSpPr>
            <a:spLocks noGrp="1"/>
          </p:cNvSpPr>
          <p:nvPr>
            <p:ph idx="1"/>
          </p:nvPr>
        </p:nvSpPr>
        <p:spPr/>
        <p:txBody>
          <a:bodyPr/>
          <a:lstStyle/>
          <a:p>
            <a:r>
              <a:rPr lang="zh-TW" altLang="en-US" dirty="0" smtClean="0"/>
              <a:t>網址 </a:t>
            </a:r>
            <a:r>
              <a:rPr lang="en-US" altLang="zh-TW" dirty="0" smtClean="0">
                <a:hlinkClick r:id=""/>
              </a:rPr>
              <a:t>http://moodle.nthu.edu.tw</a:t>
            </a:r>
          </a:p>
          <a:p>
            <a:pPr lvl="0"/>
            <a:endParaRPr lang="en-US" altLang="zh-TW" dirty="0" smtClean="0">
              <a:hlinkClick r:id=""/>
            </a:endParaRPr>
          </a:p>
          <a:p>
            <a:endParaRPr lang="en-US" altLang="zh-TW" dirty="0" smtClean="0"/>
          </a:p>
          <a:p>
            <a:endParaRPr lang="en-US" altLang="zh-TW" dirty="0" smtClean="0"/>
          </a:p>
          <a:p>
            <a:endParaRPr lang="en-US" altLang="zh-TW" dirty="0" smtClean="0"/>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8</a:t>
            </a:fld>
            <a:endParaRPr lang="en-US" altLang="zh-TW"/>
          </a:p>
        </p:txBody>
      </p:sp>
      <p:pic>
        <p:nvPicPr>
          <p:cNvPr id="2765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0156" t="13055" r="11406" b="5972"/>
          <a:stretch>
            <a:fillRect/>
          </a:stretch>
        </p:blipFill>
        <p:spPr bwMode="auto">
          <a:xfrm>
            <a:off x="611560" y="2182575"/>
            <a:ext cx="7781131" cy="45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15506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Moodle (2/2)</a:t>
            </a:r>
            <a:endParaRPr lang="zh-TW" altLang="en-US" dirty="0" smtClean="0"/>
          </a:p>
        </p:txBody>
      </p:sp>
      <p:sp>
        <p:nvSpPr>
          <p:cNvPr id="5" name="內容版面配置區 4"/>
          <p:cNvSpPr>
            <a:spLocks noGrp="1"/>
          </p:cNvSpPr>
          <p:nvPr>
            <p:ph idx="1"/>
          </p:nvPr>
        </p:nvSpPr>
        <p:spPr/>
        <p:txBody>
          <a:bodyPr>
            <a:normAutofit fontScale="85000" lnSpcReduction="20000"/>
          </a:bodyPr>
          <a:lstStyle/>
          <a:p>
            <a:r>
              <a:rPr lang="en-US" altLang="zh-TW" dirty="0" smtClean="0"/>
              <a:t>Moodle</a:t>
            </a:r>
            <a:r>
              <a:rPr lang="zh-TW" altLang="zh-TW" dirty="0" smtClean="0"/>
              <a:t>是一個非常彈性且能靈活運用的課程平台</a:t>
            </a:r>
            <a:endParaRPr lang="en-US" altLang="zh-TW" dirty="0" smtClean="0"/>
          </a:p>
          <a:p>
            <a:pPr lvl="1"/>
            <a:r>
              <a:rPr lang="zh-TW" altLang="zh-TW" dirty="0" smtClean="0"/>
              <a:t>上傳教材、線上作業繳交、開立討論區</a:t>
            </a:r>
            <a:endParaRPr lang="en-US" altLang="zh-TW" dirty="0" smtClean="0"/>
          </a:p>
          <a:p>
            <a:pPr lvl="1"/>
            <a:r>
              <a:rPr lang="zh-TW" altLang="en-US" dirty="0" smtClean="0"/>
              <a:t>可</a:t>
            </a:r>
            <a:r>
              <a:rPr lang="zh-TW" altLang="zh-TW" dirty="0" smtClean="0"/>
              <a:t>彈性</a:t>
            </a:r>
            <a:r>
              <a:rPr lang="zh-TW" altLang="en-US" dirty="0" smtClean="0"/>
              <a:t>設計</a:t>
            </a:r>
            <a:r>
              <a:rPr lang="zh-TW" altLang="zh-TW" dirty="0" smtClean="0"/>
              <a:t>屬於自己的課程頁面</a:t>
            </a:r>
            <a:r>
              <a:rPr lang="zh-TW" altLang="en-US" dirty="0" smtClean="0"/>
              <a:t>及功能</a:t>
            </a:r>
            <a:endParaRPr lang="en-US" altLang="zh-TW" dirty="0" smtClean="0"/>
          </a:p>
          <a:p>
            <a:pPr lvl="1"/>
            <a:r>
              <a:rPr lang="zh-TW" altLang="en-US" dirty="0" smtClean="0"/>
              <a:t>計通</a:t>
            </a:r>
            <a:r>
              <a:rPr lang="zh-TW" altLang="zh-TW" dirty="0" smtClean="0"/>
              <a:t>中心</a:t>
            </a:r>
            <a:r>
              <a:rPr lang="zh-TW" altLang="en-US" dirty="0" smtClean="0"/>
              <a:t>搭配推出課程樣版及多款美工背版，老師可以申請選用，再修改細部設定</a:t>
            </a:r>
            <a:endParaRPr lang="en-US" altLang="zh-TW" dirty="0" smtClean="0"/>
          </a:p>
          <a:p>
            <a:r>
              <a:rPr lang="zh-TW" altLang="en-US" dirty="0" smtClean="0"/>
              <a:t>系統中其他功能：</a:t>
            </a:r>
            <a:endParaRPr lang="en-US" altLang="zh-TW" dirty="0" smtClean="0"/>
          </a:p>
          <a:p>
            <a:pPr lvl="1"/>
            <a:r>
              <a:rPr lang="zh-TW" altLang="en-US" dirty="0" smtClean="0"/>
              <a:t>以拖曳方式上傳檔案、以成績單方式輸入成績</a:t>
            </a:r>
            <a:r>
              <a:rPr lang="en-US" altLang="zh-TW" dirty="0" smtClean="0"/>
              <a:t>(</a:t>
            </a:r>
            <a:r>
              <a:rPr lang="zh-TW" altLang="en-US" dirty="0" smtClean="0"/>
              <a:t>可定權重、小數</a:t>
            </a:r>
            <a:r>
              <a:rPr lang="en-US" altLang="zh-TW" dirty="0" smtClean="0"/>
              <a:t>)</a:t>
            </a:r>
            <a:r>
              <a:rPr lang="zh-TW" altLang="zh-TW" dirty="0" smtClean="0"/>
              <a:t>、</a:t>
            </a:r>
            <a:r>
              <a:rPr lang="zh-TW" altLang="en-US" dirty="0" smtClean="0"/>
              <a:t>課程導覽選單、自定回饋表</a:t>
            </a:r>
            <a:r>
              <a:rPr lang="en-US" altLang="zh-TW" dirty="0" smtClean="0"/>
              <a:t>(</a:t>
            </a:r>
            <a:r>
              <a:rPr lang="zh-TW" altLang="en-US" dirty="0" smtClean="0"/>
              <a:t>線上問卷</a:t>
            </a:r>
            <a:r>
              <a:rPr lang="en-US" altLang="zh-TW" dirty="0" smtClean="0"/>
              <a:t>)</a:t>
            </a:r>
            <a:r>
              <a:rPr lang="zh-TW" altLang="en-US" dirty="0" smtClean="0"/>
              <a:t>、意見調查等</a:t>
            </a:r>
            <a:endParaRPr lang="en-US" altLang="zh-TW" dirty="0" smtClean="0"/>
          </a:p>
          <a:p>
            <a:r>
              <a:rPr lang="zh-TW" altLang="en-US" dirty="0" smtClean="0"/>
              <a:t>歡迎上網瞭解：</a:t>
            </a:r>
            <a:r>
              <a:rPr lang="en-US" altLang="zh-TW" dirty="0" smtClean="0"/>
              <a:t>http://moodle.nthu.edu.tw</a:t>
            </a:r>
            <a:endParaRPr lang="zh-TW" altLang="zh-TW" dirty="0" smtClean="0"/>
          </a:p>
          <a:p>
            <a:r>
              <a:rPr lang="zh-TW" altLang="en-US" dirty="0" smtClean="0"/>
              <a:t>業務負責人：計通中心五樓</a:t>
            </a:r>
            <a:r>
              <a:rPr lang="en-US" altLang="zh-TW" dirty="0" smtClean="0"/>
              <a:t>504</a:t>
            </a:r>
            <a:r>
              <a:rPr lang="zh-TW" altLang="en-US" dirty="0" smtClean="0"/>
              <a:t>室，魏妙如小姐，分機：</a:t>
            </a:r>
            <a:r>
              <a:rPr lang="en-US" altLang="zh-TW" dirty="0" smtClean="0"/>
              <a:t>35107</a:t>
            </a:r>
            <a:r>
              <a:rPr lang="zh-TW" altLang="en-US" dirty="0" smtClean="0"/>
              <a:t>。</a:t>
            </a:r>
          </a:p>
          <a:p>
            <a:endParaRPr lang="zh-TW" altLang="en-US" dirty="0"/>
          </a:p>
        </p:txBody>
      </p:sp>
      <p:sp>
        <p:nvSpPr>
          <p:cNvPr id="2" name="投影片編號版面配置區 1"/>
          <p:cNvSpPr>
            <a:spLocks noGrp="1"/>
          </p:cNvSpPr>
          <p:nvPr>
            <p:ph type="sldNum" sz="quarter" idx="4294967295"/>
          </p:nvPr>
        </p:nvSpPr>
        <p:spPr>
          <a:xfrm>
            <a:off x="7042150" y="6243638"/>
            <a:ext cx="1905000" cy="457200"/>
          </a:xfrm>
          <a:prstGeom prst="rect">
            <a:avLst/>
          </a:prstGeom>
        </p:spPr>
        <p:txBody>
          <a:bodyPr/>
          <a:lstStyle/>
          <a:p>
            <a:fld id="{6B4DB25F-5354-4A88-8427-5C01DD593CD3}" type="slidenum">
              <a:rPr lang="en-US" altLang="zh-TW" smtClean="0"/>
              <a:pPr/>
              <a:t>9</a:t>
            </a:fld>
            <a:endParaRPr lang="en-US" altLang="zh-TW"/>
          </a:p>
        </p:txBody>
      </p:sp>
    </p:spTree>
    <p:extLst>
      <p:ext uri="{BB962C8B-B14F-4D97-AF65-F5344CB8AC3E}">
        <p14:creationId xmlns:p14="http://schemas.microsoft.com/office/powerpoint/2010/main" val="3863600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版本2-20170810" id="{640967E3-6341-4D69-8B31-6C56442D26E6}" vid="{516B4B31-6B47-4DA5-AF6C-1992C2E1B110}"/>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6843</TotalTime>
  <Words>1117</Words>
  <Application>Microsoft Office PowerPoint</Application>
  <PresentationFormat>如螢幕大小 (4:3)</PresentationFormat>
  <Paragraphs>157</Paragraphs>
  <Slides>16</Slides>
  <Notes>4</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16</vt:i4>
      </vt:variant>
    </vt:vector>
  </HeadingPairs>
  <TitlesOfParts>
    <vt:vector size="28" baseType="lpstr">
      <vt:lpstr>微軟正黑體</vt:lpstr>
      <vt:lpstr>新細明體</vt:lpstr>
      <vt:lpstr>標楷體</vt:lpstr>
      <vt:lpstr>Arial</vt:lpstr>
      <vt:lpstr>Calibri</vt:lpstr>
      <vt:lpstr>Calibri Light</vt:lpstr>
      <vt:lpstr>Tahoma</vt:lpstr>
      <vt:lpstr>Times New Roman</vt:lpstr>
      <vt:lpstr>Wingdings</vt:lpstr>
      <vt:lpstr>Wingdings 2</vt:lpstr>
      <vt:lpstr>HDOfficeLightV0</vt:lpstr>
      <vt:lpstr>Office 佈景主題</vt:lpstr>
      <vt:lpstr>學習科技組的服務</vt:lpstr>
      <vt:lpstr>用戶服務區及電腦教室</vt:lpstr>
      <vt:lpstr>校園授權軟體</vt:lpstr>
      <vt:lpstr>數位學習平臺</vt:lpstr>
      <vt:lpstr>iLMS (1/3)</vt:lpstr>
      <vt:lpstr>iLMS (2/3)</vt:lpstr>
      <vt:lpstr>iLMS (3/3)</vt:lpstr>
      <vt:lpstr>Moodle (1/2)</vt:lpstr>
      <vt:lpstr>Moodle (2/2)</vt:lpstr>
      <vt:lpstr>文章剽竊檢測工具</vt:lpstr>
      <vt:lpstr>同步遠距教學教室</vt:lpstr>
      <vt:lpstr>清華整合型網站管理平台</vt:lpstr>
      <vt:lpstr>清華影音雲端服務</vt:lpstr>
      <vt:lpstr>錄影、照相及數位攝影棚借用</vt:lpstr>
      <vt:lpstr>影音轉拷服務</vt:lpstr>
      <vt:lpstr>電子報服務</vt:lpstr>
    </vt:vector>
  </TitlesOfParts>
  <Compan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dc:creator>
  <cp:lastModifiedBy>JHChen</cp:lastModifiedBy>
  <cp:revision>462</cp:revision>
  <cp:lastPrinted>2015-06-16T02:02:43Z</cp:lastPrinted>
  <dcterms:created xsi:type="dcterms:W3CDTF">2009-12-16T01:47:53Z</dcterms:created>
  <dcterms:modified xsi:type="dcterms:W3CDTF">2018-11-12T08:47:15Z</dcterms:modified>
</cp:coreProperties>
</file>